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5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2" r:id="rId12"/>
    <p:sldId id="274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6" r:id="rId22"/>
    <p:sldId id="277" r:id="rId23"/>
    <p:sldId id="281" r:id="rId24"/>
    <p:sldId id="280" r:id="rId25"/>
    <p:sldId id="279" r:id="rId26"/>
    <p:sldId id="278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99D8"/>
    <a:srgbClr val="4B617C"/>
    <a:srgbClr val="E2EBF5"/>
    <a:srgbClr val="CFD7E0"/>
    <a:srgbClr val="1C88BA"/>
    <a:srgbClr val="48607C"/>
    <a:srgbClr val="009AD9"/>
    <a:srgbClr val="39B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79"/>
    <p:restoredTop sz="94614"/>
  </p:normalViewPr>
  <p:slideViewPr>
    <p:cSldViewPr snapToGrid="0" snapToObjects="1">
      <p:cViewPr varScale="1">
        <p:scale>
          <a:sx n="97" d="100"/>
          <a:sy n="97" d="100"/>
        </p:scale>
        <p:origin x="1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D7362-981C-EC41-B790-9275A1C5E811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BFA4A4-C4F6-6A4B-BE54-9B43A917BD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851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BFA4A4-C4F6-6A4B-BE54-9B43A917BDF5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0173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2964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3233"/>
          </a:xfrm>
        </p:spPr>
        <p:txBody>
          <a:bodyPr>
            <a:noAutofit/>
          </a:bodyPr>
          <a:lstStyle>
            <a:lvl1pPr algn="ctr"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54492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239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41699"/>
          </a:xfrm>
        </p:spPr>
        <p:txBody>
          <a:bodyPr>
            <a:noAutofit/>
          </a:bodyPr>
          <a:lstStyle>
            <a:lvl1pPr algn="ctr">
              <a:defRPr sz="24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5099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3907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4844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79306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5630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1128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2017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8426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8755E-D520-8245-910C-3BD0D9501948}" type="datetimeFigureOut">
              <a:rPr kumimoji="1" lang="ko-KR" altLang="en-US" smtClean="0"/>
              <a:t>2017. 6. 14.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81B1CF-F0E0-9042-926F-A59EDBD0C89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3854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smtClean="0"/>
              <a:t>Teamcode Architecture</a:t>
            </a:r>
            <a:endParaRPr kumimoji="1" lang="ko-KR" altLang="en-US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697002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/>
          <p:cNvGrpSpPr/>
          <p:nvPr/>
        </p:nvGrpSpPr>
        <p:grpSpPr>
          <a:xfrm>
            <a:off x="541577" y="881685"/>
            <a:ext cx="2830374" cy="1268863"/>
            <a:chOff x="7214936" y="1972470"/>
            <a:chExt cx="2830374" cy="1268863"/>
          </a:xfrm>
        </p:grpSpPr>
        <p:grpSp>
          <p:nvGrpSpPr>
            <p:cNvPr id="12" name="그룹 11"/>
            <p:cNvGrpSpPr/>
            <p:nvPr/>
          </p:nvGrpSpPr>
          <p:grpSpPr>
            <a:xfrm>
              <a:off x="7214936" y="2303091"/>
              <a:ext cx="1958000" cy="276999"/>
              <a:chOff x="7230767" y="2016719"/>
              <a:chExt cx="1958000" cy="276999"/>
            </a:xfrm>
          </p:grpSpPr>
          <p:sp>
            <p:nvSpPr>
              <p:cNvPr id="41" name="직사각형 40"/>
              <p:cNvSpPr/>
              <p:nvPr/>
            </p:nvSpPr>
            <p:spPr>
              <a:xfrm>
                <a:off x="8435334" y="2047219"/>
                <a:ext cx="753433" cy="21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2" name="텍스트 상자 41"/>
              <p:cNvSpPr txBox="1"/>
              <p:nvPr/>
            </p:nvSpPr>
            <p:spPr>
              <a:xfrm>
                <a:off x="7230767" y="2016719"/>
                <a:ext cx="58221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A</a:t>
                </a:r>
                <a:endParaRPr kumimoji="1" lang="ko-KR" altLang="en-US" sz="1200" dirty="0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7230767" y="1972470"/>
              <a:ext cx="1646777" cy="276999"/>
              <a:chOff x="7230767" y="2343602"/>
              <a:chExt cx="1646777" cy="276999"/>
            </a:xfrm>
          </p:grpSpPr>
          <p:sp>
            <p:nvSpPr>
              <p:cNvPr id="43" name="직사각형 42"/>
              <p:cNvSpPr/>
              <p:nvPr/>
            </p:nvSpPr>
            <p:spPr>
              <a:xfrm>
                <a:off x="8124111" y="2374102"/>
                <a:ext cx="753433" cy="21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6" name="텍스트 상자 45"/>
              <p:cNvSpPr txBox="1"/>
              <p:nvPr/>
            </p:nvSpPr>
            <p:spPr>
              <a:xfrm>
                <a:off x="7230767" y="2343602"/>
                <a:ext cx="57099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B</a:t>
                </a:r>
                <a:endParaRPr kumimoji="1" lang="ko-KR" altLang="en-US" sz="1200" dirty="0"/>
              </a:p>
            </p:txBody>
          </p:sp>
        </p:grpSp>
        <p:grpSp>
          <p:nvGrpSpPr>
            <p:cNvPr id="14" name="그룹 13"/>
            <p:cNvGrpSpPr/>
            <p:nvPr/>
          </p:nvGrpSpPr>
          <p:grpSpPr>
            <a:xfrm>
              <a:off x="7230347" y="2633712"/>
              <a:ext cx="2814963" cy="276999"/>
              <a:chOff x="7230347" y="2670485"/>
              <a:chExt cx="2814963" cy="276999"/>
            </a:xfrm>
          </p:grpSpPr>
          <p:sp>
            <p:nvSpPr>
              <p:cNvPr id="44" name="직사각형 43"/>
              <p:cNvSpPr/>
              <p:nvPr/>
            </p:nvSpPr>
            <p:spPr>
              <a:xfrm>
                <a:off x="9291877" y="2700985"/>
                <a:ext cx="753433" cy="21600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7" name="텍스트 상자 46"/>
              <p:cNvSpPr txBox="1"/>
              <p:nvPr/>
            </p:nvSpPr>
            <p:spPr>
              <a:xfrm>
                <a:off x="7230347" y="2670485"/>
                <a:ext cx="57900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C</a:t>
                </a:r>
                <a:endParaRPr kumimoji="1" lang="ko-KR" altLang="en-US" sz="1200" dirty="0"/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7214936" y="2964334"/>
              <a:ext cx="2678369" cy="276999"/>
              <a:chOff x="7214936" y="2996418"/>
              <a:chExt cx="2678369" cy="276999"/>
            </a:xfrm>
          </p:grpSpPr>
          <p:sp>
            <p:nvSpPr>
              <p:cNvPr id="45" name="직사각형 44"/>
              <p:cNvSpPr/>
              <p:nvPr/>
            </p:nvSpPr>
            <p:spPr>
              <a:xfrm>
                <a:off x="9579188" y="3027868"/>
                <a:ext cx="314117" cy="216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8" name="텍스트 상자 47"/>
              <p:cNvSpPr txBox="1"/>
              <p:nvPr/>
            </p:nvSpPr>
            <p:spPr>
              <a:xfrm>
                <a:off x="7214936" y="2996418"/>
                <a:ext cx="5918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D</a:t>
                </a:r>
                <a:endParaRPr kumimoji="1" lang="ko-KR" altLang="en-US" sz="1200" dirty="0"/>
              </a:p>
            </p:txBody>
          </p:sp>
        </p:grpSp>
      </p:grpSp>
      <p:grpSp>
        <p:nvGrpSpPr>
          <p:cNvPr id="68" name="그룹 67"/>
          <p:cNvGrpSpPr/>
          <p:nvPr/>
        </p:nvGrpSpPr>
        <p:grpSpPr>
          <a:xfrm>
            <a:off x="9366704" y="6349860"/>
            <a:ext cx="1653035" cy="276999"/>
            <a:chOff x="8471694" y="5368889"/>
            <a:chExt cx="1653035" cy="276999"/>
          </a:xfrm>
        </p:grpSpPr>
        <p:grpSp>
          <p:nvGrpSpPr>
            <p:cNvPr id="55" name="그룹 54"/>
            <p:cNvGrpSpPr/>
            <p:nvPr/>
          </p:nvGrpSpPr>
          <p:grpSpPr>
            <a:xfrm>
              <a:off x="8471694" y="5368889"/>
              <a:ext cx="1653035" cy="276999"/>
              <a:chOff x="8456283" y="2670485"/>
              <a:chExt cx="1653035" cy="276999"/>
            </a:xfrm>
          </p:grpSpPr>
          <p:sp>
            <p:nvSpPr>
              <p:cNvPr id="59" name="직사각형 58"/>
              <p:cNvSpPr/>
              <p:nvPr/>
            </p:nvSpPr>
            <p:spPr>
              <a:xfrm>
                <a:off x="9355885" y="2700985"/>
                <a:ext cx="753433" cy="21600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60" name="텍스트 상자 59"/>
              <p:cNvSpPr txBox="1"/>
              <p:nvPr/>
            </p:nvSpPr>
            <p:spPr>
              <a:xfrm>
                <a:off x="8456283" y="2670485"/>
                <a:ext cx="90601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C + D</a:t>
                </a:r>
                <a:endParaRPr kumimoji="1" lang="ko-KR" altLang="en-US" sz="1200" dirty="0"/>
              </a:p>
            </p:txBody>
          </p:sp>
        </p:grpSp>
        <p:sp>
          <p:nvSpPr>
            <p:cNvPr id="57" name="직사각형 56"/>
            <p:cNvSpPr/>
            <p:nvPr/>
          </p:nvSpPr>
          <p:spPr>
            <a:xfrm>
              <a:off x="9658607" y="5401777"/>
              <a:ext cx="314117" cy="216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4489321" y="386952"/>
            <a:ext cx="6835265" cy="1796549"/>
            <a:chOff x="4489321" y="1445724"/>
            <a:chExt cx="6835265" cy="1796549"/>
          </a:xfrm>
        </p:grpSpPr>
        <p:grpSp>
          <p:nvGrpSpPr>
            <p:cNvPr id="69" name="그룹 68"/>
            <p:cNvGrpSpPr/>
            <p:nvPr/>
          </p:nvGrpSpPr>
          <p:grpSpPr>
            <a:xfrm>
              <a:off x="9382417" y="2771119"/>
              <a:ext cx="1942169" cy="276999"/>
              <a:chOff x="7246178" y="4707647"/>
              <a:chExt cx="1942169" cy="276999"/>
            </a:xfrm>
          </p:grpSpPr>
          <p:grpSp>
            <p:nvGrpSpPr>
              <p:cNvPr id="54" name="그룹 53"/>
              <p:cNvGrpSpPr/>
              <p:nvPr/>
            </p:nvGrpSpPr>
            <p:grpSpPr>
              <a:xfrm>
                <a:off x="7246178" y="4707647"/>
                <a:ext cx="1646777" cy="276999"/>
                <a:chOff x="7230767" y="2343602"/>
                <a:chExt cx="1646777" cy="276999"/>
              </a:xfrm>
            </p:grpSpPr>
            <p:sp>
              <p:nvSpPr>
                <p:cNvPr id="61" name="직사각형 60"/>
                <p:cNvSpPr/>
                <p:nvPr/>
              </p:nvSpPr>
              <p:spPr>
                <a:xfrm>
                  <a:off x="8124111" y="2375543"/>
                  <a:ext cx="753433" cy="2160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62" name="텍스트 상자 61"/>
                <p:cNvSpPr txBox="1"/>
                <p:nvPr/>
              </p:nvSpPr>
              <p:spPr>
                <a:xfrm>
                  <a:off x="7230767" y="2343602"/>
                  <a:ext cx="88838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B + A</a:t>
                  </a:r>
                  <a:endParaRPr kumimoji="1" lang="ko-KR" altLang="en-US" sz="1200" dirty="0"/>
                </a:p>
              </p:txBody>
            </p:sp>
          </p:grpSp>
          <p:sp>
            <p:nvSpPr>
              <p:cNvPr id="63" name="직사각형 62"/>
              <p:cNvSpPr/>
              <p:nvPr/>
            </p:nvSpPr>
            <p:spPr>
              <a:xfrm>
                <a:off x="8434914" y="4739588"/>
                <a:ext cx="753433" cy="216000"/>
              </a:xfrm>
              <a:prstGeom prst="rect">
                <a:avLst/>
              </a:prstGeom>
              <a:solidFill>
                <a:schemeClr val="bg1">
                  <a:lumMod val="85000"/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  <p:grpSp>
          <p:nvGrpSpPr>
            <p:cNvPr id="6" name="그룹 5"/>
            <p:cNvGrpSpPr/>
            <p:nvPr/>
          </p:nvGrpSpPr>
          <p:grpSpPr>
            <a:xfrm>
              <a:off x="4489321" y="1913646"/>
              <a:ext cx="2317661" cy="938242"/>
              <a:chOff x="4489321" y="2266570"/>
              <a:chExt cx="2317661" cy="938242"/>
            </a:xfrm>
          </p:grpSpPr>
          <p:grpSp>
            <p:nvGrpSpPr>
              <p:cNvPr id="50" name="그룹 49"/>
              <p:cNvGrpSpPr/>
              <p:nvPr/>
            </p:nvGrpSpPr>
            <p:grpSpPr>
              <a:xfrm>
                <a:off x="4489952" y="2266570"/>
                <a:ext cx="1444656" cy="276999"/>
                <a:chOff x="7744111" y="2016719"/>
                <a:chExt cx="1444656" cy="276999"/>
              </a:xfrm>
            </p:grpSpPr>
            <p:sp>
              <p:nvSpPr>
                <p:cNvPr id="76" name="직사각형 75"/>
                <p:cNvSpPr/>
                <p:nvPr/>
              </p:nvSpPr>
              <p:spPr>
                <a:xfrm>
                  <a:off x="8435334" y="2047219"/>
                  <a:ext cx="753433" cy="216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77" name="텍스트 상자 76"/>
                <p:cNvSpPr txBox="1"/>
                <p:nvPr/>
              </p:nvSpPr>
              <p:spPr>
                <a:xfrm>
                  <a:off x="7744111" y="2016719"/>
                  <a:ext cx="582211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A</a:t>
                  </a:r>
                  <a:endParaRPr kumimoji="1" lang="ko-KR" altLang="en-US" sz="1200" dirty="0"/>
                </a:p>
              </p:txBody>
            </p:sp>
          </p:grpSp>
          <p:grpSp>
            <p:nvGrpSpPr>
              <p:cNvPr id="53" name="그룹 52"/>
              <p:cNvGrpSpPr/>
              <p:nvPr/>
            </p:nvGrpSpPr>
            <p:grpSpPr>
              <a:xfrm>
                <a:off x="4489321" y="2597191"/>
                <a:ext cx="2317661" cy="276999"/>
                <a:chOff x="7727649" y="2670485"/>
                <a:chExt cx="2317661" cy="276999"/>
              </a:xfrm>
            </p:grpSpPr>
            <p:sp>
              <p:nvSpPr>
                <p:cNvPr id="66" name="직사각형 65"/>
                <p:cNvSpPr/>
                <p:nvPr/>
              </p:nvSpPr>
              <p:spPr>
                <a:xfrm>
                  <a:off x="9291877" y="2700985"/>
                  <a:ext cx="753433" cy="2160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72" name="텍스트 상자 71"/>
                <p:cNvSpPr txBox="1"/>
                <p:nvPr/>
              </p:nvSpPr>
              <p:spPr>
                <a:xfrm>
                  <a:off x="7727649" y="2670485"/>
                  <a:ext cx="57900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C</a:t>
                  </a:r>
                  <a:endParaRPr kumimoji="1" lang="ko-KR" altLang="en-US" sz="1200" dirty="0"/>
                </a:p>
              </p:txBody>
            </p:sp>
          </p:grpSp>
          <p:grpSp>
            <p:nvGrpSpPr>
              <p:cNvPr id="56" name="그룹 55"/>
              <p:cNvGrpSpPr/>
              <p:nvPr/>
            </p:nvGrpSpPr>
            <p:grpSpPr>
              <a:xfrm>
                <a:off x="4489953" y="2927813"/>
                <a:ext cx="2165024" cy="276999"/>
                <a:chOff x="7728281" y="2996418"/>
                <a:chExt cx="2165024" cy="276999"/>
              </a:xfrm>
            </p:grpSpPr>
            <p:sp>
              <p:nvSpPr>
                <p:cNvPr id="58" name="직사각형 57"/>
                <p:cNvSpPr/>
                <p:nvPr/>
              </p:nvSpPr>
              <p:spPr>
                <a:xfrm>
                  <a:off x="9579188" y="3027868"/>
                  <a:ext cx="314117" cy="2160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64" name="텍스트 상자 63"/>
                <p:cNvSpPr txBox="1"/>
                <p:nvPr/>
              </p:nvSpPr>
              <p:spPr>
                <a:xfrm>
                  <a:off x="7728281" y="2996418"/>
                  <a:ext cx="591829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D</a:t>
                  </a:r>
                  <a:endParaRPr kumimoji="1" lang="ko-KR" altLang="en-US" sz="1200" dirty="0"/>
                </a:p>
              </p:txBody>
            </p:sp>
          </p:grpSp>
        </p:grpSp>
        <p:grpSp>
          <p:nvGrpSpPr>
            <p:cNvPr id="4" name="그룹 3"/>
            <p:cNvGrpSpPr/>
            <p:nvPr/>
          </p:nvGrpSpPr>
          <p:grpSpPr>
            <a:xfrm>
              <a:off x="7626307" y="1939438"/>
              <a:ext cx="3397928" cy="646331"/>
              <a:chOff x="4144839" y="2088349"/>
              <a:chExt cx="3397928" cy="646331"/>
            </a:xfrm>
          </p:grpSpPr>
          <p:sp>
            <p:nvSpPr>
              <p:cNvPr id="78" name="직사각형 77"/>
              <p:cNvSpPr/>
              <p:nvPr/>
            </p:nvSpPr>
            <p:spPr>
              <a:xfrm>
                <a:off x="6789334" y="2118849"/>
                <a:ext cx="753433" cy="21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79" name="텍스트 상자 78"/>
              <p:cNvSpPr txBox="1"/>
              <p:nvPr/>
            </p:nvSpPr>
            <p:spPr>
              <a:xfrm>
                <a:off x="4144839" y="2088349"/>
                <a:ext cx="173477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b="1" dirty="0" smtClean="0"/>
                  <a:t>Previous Job</a:t>
                </a:r>
              </a:p>
              <a:p>
                <a:r>
                  <a:rPr kumimoji="1" lang="en-US" altLang="ko-KR" sz="1200" b="1" dirty="0" smtClean="0"/>
                  <a:t>(Last Item in Results)</a:t>
                </a:r>
              </a:p>
              <a:p>
                <a:r>
                  <a:rPr kumimoji="1" lang="en-US" altLang="ko-KR" sz="1200" dirty="0" smtClean="0"/>
                  <a:t>(Job B)</a:t>
                </a:r>
              </a:p>
            </p:txBody>
          </p:sp>
        </p:grpSp>
        <p:cxnSp>
          <p:nvCxnSpPr>
            <p:cNvPr id="80" name="직선 화살표 연결선 79"/>
            <p:cNvCxnSpPr/>
            <p:nvPr/>
          </p:nvCxnSpPr>
          <p:spPr>
            <a:xfrm>
              <a:off x="8744883" y="2413776"/>
              <a:ext cx="0" cy="23550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텍스트 상자 82"/>
            <p:cNvSpPr txBox="1"/>
            <p:nvPr/>
          </p:nvSpPr>
          <p:spPr>
            <a:xfrm>
              <a:off x="7619624" y="2780608"/>
              <a:ext cx="10752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b="1" dirty="0" smtClean="0"/>
                <a:t>Results</a:t>
              </a:r>
            </a:p>
            <a:p>
              <a:r>
                <a:rPr kumimoji="1" lang="en-US" altLang="ko-KR" sz="1200" b="1" dirty="0" smtClean="0"/>
                <a:t>(Linked List)</a:t>
              </a:r>
            </a:p>
          </p:txBody>
        </p:sp>
        <p:sp>
          <p:nvSpPr>
            <p:cNvPr id="67" name="텍스트 상자 66"/>
            <p:cNvSpPr txBox="1"/>
            <p:nvPr/>
          </p:nvSpPr>
          <p:spPr>
            <a:xfrm>
              <a:off x="6497918" y="1445724"/>
              <a:ext cx="215796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00" smtClean="0">
                  <a:solidFill>
                    <a:srgbClr val="C00000"/>
                  </a:solidFill>
                </a:rPr>
                <a:t>Merge If 2 Intervals is overlapped</a:t>
              </a:r>
              <a:endParaRPr kumimoji="1" lang="ko-KR" altLang="en-US" sz="1000" dirty="0">
                <a:solidFill>
                  <a:srgbClr val="C00000"/>
                </a:solidFill>
              </a:endParaRPr>
            </a:p>
          </p:txBody>
        </p:sp>
        <p:cxnSp>
          <p:nvCxnSpPr>
            <p:cNvPr id="19" name="꺾인 연결선[E] 18"/>
            <p:cNvCxnSpPr>
              <a:stCxn id="78" idx="0"/>
              <a:endCxn id="76" idx="0"/>
            </p:cNvCxnSpPr>
            <p:nvPr/>
          </p:nvCxnSpPr>
          <p:spPr>
            <a:xfrm rot="16200000" flipV="1">
              <a:off x="8089810" y="-587772"/>
              <a:ext cx="25792" cy="5089627"/>
            </a:xfrm>
            <a:prstGeom prst="bentConnector3">
              <a:avLst>
                <a:gd name="adj1" fmla="val 986321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/>
          <p:cNvGrpSpPr/>
          <p:nvPr/>
        </p:nvGrpSpPr>
        <p:grpSpPr>
          <a:xfrm>
            <a:off x="4489321" y="2560164"/>
            <a:ext cx="6826121" cy="1754794"/>
            <a:chOff x="4489321" y="3346222"/>
            <a:chExt cx="6826121" cy="1754794"/>
          </a:xfrm>
        </p:grpSpPr>
        <p:grpSp>
          <p:nvGrpSpPr>
            <p:cNvPr id="85" name="그룹 84"/>
            <p:cNvGrpSpPr/>
            <p:nvPr/>
          </p:nvGrpSpPr>
          <p:grpSpPr>
            <a:xfrm>
              <a:off x="9382417" y="4543281"/>
              <a:ext cx="1933025" cy="276999"/>
              <a:chOff x="7246178" y="4707647"/>
              <a:chExt cx="1933025" cy="276999"/>
            </a:xfrm>
          </p:grpSpPr>
          <p:grpSp>
            <p:nvGrpSpPr>
              <p:cNvPr id="103" name="그룹 102"/>
              <p:cNvGrpSpPr/>
              <p:nvPr/>
            </p:nvGrpSpPr>
            <p:grpSpPr>
              <a:xfrm>
                <a:off x="7246178" y="4707647"/>
                <a:ext cx="1637633" cy="276999"/>
                <a:chOff x="7230767" y="2343602"/>
                <a:chExt cx="1637633" cy="276999"/>
              </a:xfrm>
            </p:grpSpPr>
            <p:sp>
              <p:nvSpPr>
                <p:cNvPr id="105" name="직사각형 104"/>
                <p:cNvSpPr/>
                <p:nvPr/>
              </p:nvSpPr>
              <p:spPr>
                <a:xfrm>
                  <a:off x="8114967" y="2375543"/>
                  <a:ext cx="753433" cy="2160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06" name="텍스트 상자 105"/>
                <p:cNvSpPr txBox="1"/>
                <p:nvPr/>
              </p:nvSpPr>
              <p:spPr>
                <a:xfrm>
                  <a:off x="7230767" y="2343602"/>
                  <a:ext cx="88838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B + A</a:t>
                  </a:r>
                  <a:endParaRPr kumimoji="1" lang="ko-KR" altLang="en-US" sz="1200" dirty="0"/>
                </a:p>
              </p:txBody>
            </p:sp>
          </p:grpSp>
          <p:sp>
            <p:nvSpPr>
              <p:cNvPr id="104" name="직사각형 103"/>
              <p:cNvSpPr/>
              <p:nvPr/>
            </p:nvSpPr>
            <p:spPr>
              <a:xfrm>
                <a:off x="8425770" y="4739588"/>
                <a:ext cx="753433" cy="216000"/>
              </a:xfrm>
              <a:prstGeom prst="rect">
                <a:avLst/>
              </a:prstGeom>
              <a:solidFill>
                <a:schemeClr val="bg1">
                  <a:lumMod val="85000"/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  <p:grpSp>
          <p:nvGrpSpPr>
            <p:cNvPr id="86" name="그룹 85"/>
            <p:cNvGrpSpPr/>
            <p:nvPr/>
          </p:nvGrpSpPr>
          <p:grpSpPr>
            <a:xfrm>
              <a:off x="4489321" y="3807883"/>
              <a:ext cx="2317661" cy="607621"/>
              <a:chOff x="4489321" y="2597191"/>
              <a:chExt cx="2317661" cy="607621"/>
            </a:xfrm>
          </p:grpSpPr>
          <p:grpSp>
            <p:nvGrpSpPr>
              <p:cNvPr id="95" name="그룹 94"/>
              <p:cNvGrpSpPr/>
              <p:nvPr/>
            </p:nvGrpSpPr>
            <p:grpSpPr>
              <a:xfrm>
                <a:off x="4489321" y="2597191"/>
                <a:ext cx="2317661" cy="276999"/>
                <a:chOff x="7727649" y="2670485"/>
                <a:chExt cx="2317661" cy="276999"/>
              </a:xfrm>
            </p:grpSpPr>
            <p:sp>
              <p:nvSpPr>
                <p:cNvPr id="99" name="직사각형 98"/>
                <p:cNvSpPr/>
                <p:nvPr/>
              </p:nvSpPr>
              <p:spPr>
                <a:xfrm>
                  <a:off x="9291877" y="2700985"/>
                  <a:ext cx="753433" cy="2160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00" name="텍스트 상자 99"/>
                <p:cNvSpPr txBox="1"/>
                <p:nvPr/>
              </p:nvSpPr>
              <p:spPr>
                <a:xfrm>
                  <a:off x="7727649" y="2670485"/>
                  <a:ext cx="57900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C</a:t>
                  </a:r>
                  <a:endParaRPr kumimoji="1" lang="ko-KR" altLang="en-US" sz="1200" dirty="0"/>
                </a:p>
              </p:txBody>
            </p:sp>
          </p:grpSp>
          <p:grpSp>
            <p:nvGrpSpPr>
              <p:cNvPr id="96" name="그룹 95"/>
              <p:cNvGrpSpPr/>
              <p:nvPr/>
            </p:nvGrpSpPr>
            <p:grpSpPr>
              <a:xfrm>
                <a:off x="4489952" y="2927813"/>
                <a:ext cx="2165025" cy="276999"/>
                <a:chOff x="7728280" y="2996418"/>
                <a:chExt cx="2165025" cy="276999"/>
              </a:xfrm>
            </p:grpSpPr>
            <p:sp>
              <p:nvSpPr>
                <p:cNvPr id="97" name="직사각형 96"/>
                <p:cNvSpPr/>
                <p:nvPr/>
              </p:nvSpPr>
              <p:spPr>
                <a:xfrm>
                  <a:off x="9579188" y="3027868"/>
                  <a:ext cx="314117" cy="216000"/>
                </a:xfrm>
                <a:prstGeom prst="rect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98" name="텍스트 상자 97"/>
                <p:cNvSpPr txBox="1"/>
                <p:nvPr/>
              </p:nvSpPr>
              <p:spPr>
                <a:xfrm>
                  <a:off x="7728280" y="2996418"/>
                  <a:ext cx="591829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D</a:t>
                  </a:r>
                  <a:endParaRPr kumimoji="1" lang="ko-KR" altLang="en-US" sz="1200" dirty="0"/>
                </a:p>
              </p:txBody>
            </p:sp>
          </p:grpSp>
        </p:grpSp>
        <p:sp>
          <p:nvSpPr>
            <p:cNvPr id="93" name="텍스트 상자 92"/>
            <p:cNvSpPr txBox="1"/>
            <p:nvPr/>
          </p:nvSpPr>
          <p:spPr>
            <a:xfrm>
              <a:off x="7626307" y="3695558"/>
              <a:ext cx="17347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b="1" dirty="0" smtClean="0"/>
                <a:t>Previous Job</a:t>
              </a:r>
            </a:p>
            <a:p>
              <a:r>
                <a:rPr kumimoji="1" lang="en-US" altLang="ko-KR" sz="1200" b="1" dirty="0" smtClean="0"/>
                <a:t>(Last Item in Results)</a:t>
              </a:r>
            </a:p>
            <a:p>
              <a:r>
                <a:rPr kumimoji="1" lang="en-US" altLang="ko-KR" sz="1200" dirty="0" smtClean="0"/>
                <a:t>(Job B + A)</a:t>
              </a:r>
            </a:p>
          </p:txBody>
        </p:sp>
        <p:cxnSp>
          <p:nvCxnSpPr>
            <p:cNvPr id="88" name="직선 화살표 연결선 87"/>
            <p:cNvCxnSpPr/>
            <p:nvPr/>
          </p:nvCxnSpPr>
          <p:spPr>
            <a:xfrm>
              <a:off x="8744883" y="4169896"/>
              <a:ext cx="0" cy="23550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텍스트 상자 88"/>
            <p:cNvSpPr txBox="1"/>
            <p:nvPr/>
          </p:nvSpPr>
          <p:spPr>
            <a:xfrm>
              <a:off x="7619624" y="4536728"/>
              <a:ext cx="10752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b="1" dirty="0" smtClean="0"/>
                <a:t>Results</a:t>
              </a:r>
            </a:p>
            <a:p>
              <a:r>
                <a:rPr kumimoji="1" lang="en-US" altLang="ko-KR" sz="1200" b="1" dirty="0" smtClean="0"/>
                <a:t>(Linked List)</a:t>
              </a:r>
            </a:p>
          </p:txBody>
        </p:sp>
        <p:sp>
          <p:nvSpPr>
            <p:cNvPr id="90" name="텍스트 상자 89"/>
            <p:cNvSpPr txBox="1"/>
            <p:nvPr/>
          </p:nvSpPr>
          <p:spPr>
            <a:xfrm>
              <a:off x="6497918" y="3346222"/>
              <a:ext cx="195919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000" dirty="0" smtClean="0">
                  <a:solidFill>
                    <a:srgbClr val="C00000"/>
                  </a:solidFill>
                </a:rPr>
                <a:t>Add Interval (Not Overlapped)</a:t>
              </a:r>
              <a:endParaRPr kumimoji="1" lang="ko-KR" altLang="en-US" sz="1000" dirty="0">
                <a:solidFill>
                  <a:srgbClr val="C00000"/>
                </a:solidFill>
              </a:endParaRPr>
            </a:p>
          </p:txBody>
        </p:sp>
        <p:cxnSp>
          <p:nvCxnSpPr>
            <p:cNvPr id="91" name="꺾인 연결선[E] 90"/>
            <p:cNvCxnSpPr>
              <a:stCxn id="110" idx="0"/>
              <a:endCxn id="99" idx="0"/>
            </p:cNvCxnSpPr>
            <p:nvPr/>
          </p:nvCxnSpPr>
          <p:spPr>
            <a:xfrm rot="16200000" flipV="1">
              <a:off x="8533201" y="1735449"/>
              <a:ext cx="7199" cy="4213068"/>
            </a:xfrm>
            <a:prstGeom prst="bentConnector3">
              <a:avLst>
                <a:gd name="adj1" fmla="val 3275441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7" name="그룹 106"/>
            <p:cNvGrpSpPr/>
            <p:nvPr/>
          </p:nvGrpSpPr>
          <p:grpSpPr>
            <a:xfrm>
              <a:off x="9382417" y="3813641"/>
              <a:ext cx="1933025" cy="276999"/>
              <a:chOff x="7246178" y="4707647"/>
              <a:chExt cx="1933025" cy="276999"/>
            </a:xfrm>
          </p:grpSpPr>
          <p:grpSp>
            <p:nvGrpSpPr>
              <p:cNvPr id="108" name="그룹 107"/>
              <p:cNvGrpSpPr/>
              <p:nvPr/>
            </p:nvGrpSpPr>
            <p:grpSpPr>
              <a:xfrm>
                <a:off x="7246178" y="4707647"/>
                <a:ext cx="1637633" cy="276999"/>
                <a:chOff x="7230767" y="2343602"/>
                <a:chExt cx="1637633" cy="276999"/>
              </a:xfrm>
            </p:grpSpPr>
            <p:sp>
              <p:nvSpPr>
                <p:cNvPr id="110" name="직사각형 109"/>
                <p:cNvSpPr/>
                <p:nvPr/>
              </p:nvSpPr>
              <p:spPr>
                <a:xfrm>
                  <a:off x="8114967" y="2375543"/>
                  <a:ext cx="753433" cy="2160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111" name="텍스트 상자 110"/>
                <p:cNvSpPr txBox="1"/>
                <p:nvPr/>
              </p:nvSpPr>
              <p:spPr>
                <a:xfrm>
                  <a:off x="7230767" y="2343602"/>
                  <a:ext cx="88838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B + A</a:t>
                  </a:r>
                  <a:endParaRPr kumimoji="1" lang="ko-KR" altLang="en-US" sz="1200" dirty="0"/>
                </a:p>
              </p:txBody>
            </p:sp>
          </p:grpSp>
          <p:sp>
            <p:nvSpPr>
              <p:cNvPr id="109" name="직사각형 108"/>
              <p:cNvSpPr/>
              <p:nvPr/>
            </p:nvSpPr>
            <p:spPr>
              <a:xfrm>
                <a:off x="8425770" y="4739588"/>
                <a:ext cx="753433" cy="216000"/>
              </a:xfrm>
              <a:prstGeom prst="rect">
                <a:avLst/>
              </a:prstGeom>
              <a:solidFill>
                <a:schemeClr val="bg1">
                  <a:lumMod val="85000"/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  <p:sp>
          <p:nvSpPr>
            <p:cNvPr id="112" name="직사각형 111"/>
            <p:cNvSpPr/>
            <p:nvPr/>
          </p:nvSpPr>
          <p:spPr>
            <a:xfrm>
              <a:off x="10270802" y="4880905"/>
              <a:ext cx="753433" cy="216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13" name="텍스트 상자 112"/>
            <p:cNvSpPr txBox="1"/>
            <p:nvPr/>
          </p:nvSpPr>
          <p:spPr>
            <a:xfrm>
              <a:off x="9374397" y="4824017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 smtClean="0"/>
                <a:t>Job C</a:t>
              </a:r>
              <a:endParaRPr kumimoji="1" lang="ko-KR" altLang="en-US" sz="1200" dirty="0"/>
            </a:p>
          </p:txBody>
        </p:sp>
      </p:grpSp>
      <p:grpSp>
        <p:nvGrpSpPr>
          <p:cNvPr id="115" name="그룹 114"/>
          <p:cNvGrpSpPr/>
          <p:nvPr/>
        </p:nvGrpSpPr>
        <p:grpSpPr>
          <a:xfrm>
            <a:off x="9381871" y="5751855"/>
            <a:ext cx="1933025" cy="276999"/>
            <a:chOff x="7319330" y="4707647"/>
            <a:chExt cx="1933025" cy="276999"/>
          </a:xfrm>
        </p:grpSpPr>
        <p:grpSp>
          <p:nvGrpSpPr>
            <p:cNvPr id="135" name="그룹 134"/>
            <p:cNvGrpSpPr/>
            <p:nvPr/>
          </p:nvGrpSpPr>
          <p:grpSpPr>
            <a:xfrm>
              <a:off x="7319330" y="4707647"/>
              <a:ext cx="1637633" cy="276999"/>
              <a:chOff x="7303919" y="2343602"/>
              <a:chExt cx="1637633" cy="276999"/>
            </a:xfrm>
          </p:grpSpPr>
          <p:sp>
            <p:nvSpPr>
              <p:cNvPr id="137" name="직사각형 136"/>
              <p:cNvSpPr/>
              <p:nvPr/>
            </p:nvSpPr>
            <p:spPr>
              <a:xfrm>
                <a:off x="8188119" y="2375543"/>
                <a:ext cx="753433" cy="21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38" name="텍스트 상자 137"/>
              <p:cNvSpPr txBox="1"/>
              <p:nvPr/>
            </p:nvSpPr>
            <p:spPr>
              <a:xfrm>
                <a:off x="7303919" y="2343602"/>
                <a:ext cx="88838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B + A</a:t>
                </a:r>
                <a:endParaRPr kumimoji="1" lang="ko-KR" altLang="en-US" sz="1200" dirty="0"/>
              </a:p>
            </p:txBody>
          </p:sp>
        </p:grpSp>
        <p:sp>
          <p:nvSpPr>
            <p:cNvPr id="136" name="직사각형 135"/>
            <p:cNvSpPr/>
            <p:nvPr/>
          </p:nvSpPr>
          <p:spPr>
            <a:xfrm>
              <a:off x="8498922" y="4739588"/>
              <a:ext cx="753433" cy="216000"/>
            </a:xfrm>
            <a:prstGeom prst="rect">
              <a:avLst/>
            </a:prstGeom>
            <a:solidFill>
              <a:schemeClr val="bg1">
                <a:lumMod val="85000"/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130" name="그룹 129"/>
          <p:cNvGrpSpPr/>
          <p:nvPr/>
        </p:nvGrpSpPr>
        <p:grpSpPr>
          <a:xfrm>
            <a:off x="4496465" y="5022215"/>
            <a:ext cx="2084814" cy="276999"/>
            <a:chOff x="7808491" y="2996418"/>
            <a:chExt cx="2084814" cy="276999"/>
          </a:xfrm>
        </p:grpSpPr>
        <p:sp>
          <p:nvSpPr>
            <p:cNvPr id="131" name="직사각형 130"/>
            <p:cNvSpPr/>
            <p:nvPr/>
          </p:nvSpPr>
          <p:spPr>
            <a:xfrm>
              <a:off x="9579188" y="3027868"/>
              <a:ext cx="314117" cy="216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32" name="텍스트 상자 131"/>
            <p:cNvSpPr txBox="1"/>
            <p:nvPr/>
          </p:nvSpPr>
          <p:spPr>
            <a:xfrm>
              <a:off x="7808491" y="2996418"/>
              <a:ext cx="591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 smtClean="0"/>
                <a:t>Job D</a:t>
              </a:r>
              <a:endParaRPr kumimoji="1" lang="ko-KR" altLang="en-US" sz="1200" dirty="0"/>
            </a:p>
          </p:txBody>
        </p:sp>
      </p:grpSp>
      <p:sp>
        <p:nvSpPr>
          <p:cNvPr id="117" name="텍스트 상자 116"/>
          <p:cNvSpPr txBox="1"/>
          <p:nvPr/>
        </p:nvSpPr>
        <p:spPr>
          <a:xfrm>
            <a:off x="7552609" y="4904132"/>
            <a:ext cx="17347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 smtClean="0"/>
              <a:t>Previous Job</a:t>
            </a:r>
          </a:p>
          <a:p>
            <a:r>
              <a:rPr kumimoji="1" lang="en-US" altLang="ko-KR" sz="1200" b="1" dirty="0" smtClean="0"/>
              <a:t>(Last Item in Results)</a:t>
            </a:r>
          </a:p>
          <a:p>
            <a:r>
              <a:rPr kumimoji="1" lang="en-US" altLang="ko-KR" sz="1200" dirty="0" smtClean="0"/>
              <a:t>(Job C)</a:t>
            </a:r>
          </a:p>
        </p:txBody>
      </p:sp>
      <p:cxnSp>
        <p:nvCxnSpPr>
          <p:cNvPr id="118" name="직선 화살표 연결선 117"/>
          <p:cNvCxnSpPr/>
          <p:nvPr/>
        </p:nvCxnSpPr>
        <p:spPr>
          <a:xfrm>
            <a:off x="8671185" y="5378470"/>
            <a:ext cx="0" cy="2355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텍스트 상자 118"/>
          <p:cNvSpPr txBox="1"/>
          <p:nvPr/>
        </p:nvSpPr>
        <p:spPr>
          <a:xfrm>
            <a:off x="7545926" y="5745302"/>
            <a:ext cx="1075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 smtClean="0"/>
              <a:t>Results</a:t>
            </a:r>
          </a:p>
          <a:p>
            <a:r>
              <a:rPr kumimoji="1" lang="en-US" altLang="ko-KR" sz="1200" b="1" dirty="0" smtClean="0"/>
              <a:t>(Linked List)</a:t>
            </a:r>
          </a:p>
        </p:txBody>
      </p:sp>
      <p:sp>
        <p:nvSpPr>
          <p:cNvPr id="120" name="텍스트 상자 119"/>
          <p:cNvSpPr txBox="1"/>
          <p:nvPr/>
        </p:nvSpPr>
        <p:spPr>
          <a:xfrm>
            <a:off x="6552556" y="4602922"/>
            <a:ext cx="12522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 smtClean="0">
                <a:solidFill>
                  <a:srgbClr val="C00000"/>
                </a:solidFill>
              </a:rPr>
              <a:t>Merge 2 Intervals </a:t>
            </a:r>
            <a:endParaRPr kumimoji="1" lang="ko-KR" altLang="en-US" sz="1000" dirty="0">
              <a:solidFill>
                <a:srgbClr val="C00000"/>
              </a:solidFill>
            </a:endParaRPr>
          </a:p>
        </p:txBody>
      </p:sp>
      <p:cxnSp>
        <p:nvCxnSpPr>
          <p:cNvPr id="121" name="꺾인 연결선[E] 120"/>
          <p:cNvCxnSpPr>
            <a:stCxn id="139" idx="0"/>
            <a:endCxn id="131" idx="0"/>
          </p:cNvCxnSpPr>
          <p:nvPr/>
        </p:nvCxnSpPr>
        <p:spPr>
          <a:xfrm rot="16200000" flipV="1">
            <a:off x="8545866" y="2932020"/>
            <a:ext cx="12700" cy="4243289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직사각형 122"/>
          <p:cNvSpPr/>
          <p:nvPr/>
        </p:nvSpPr>
        <p:spPr>
          <a:xfrm>
            <a:off x="10270256" y="6089479"/>
            <a:ext cx="753433" cy="21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4" name="텍스트 상자 123"/>
          <p:cNvSpPr txBox="1"/>
          <p:nvPr/>
        </p:nvSpPr>
        <p:spPr>
          <a:xfrm>
            <a:off x="9373851" y="6032591"/>
            <a:ext cx="5790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 smtClean="0"/>
              <a:t>Job C</a:t>
            </a:r>
            <a:endParaRPr kumimoji="1" lang="ko-KR" altLang="en-US" sz="1200" dirty="0"/>
          </a:p>
        </p:txBody>
      </p:sp>
      <p:grpSp>
        <p:nvGrpSpPr>
          <p:cNvPr id="29" name="그룹 28"/>
          <p:cNvGrpSpPr/>
          <p:nvPr/>
        </p:nvGrpSpPr>
        <p:grpSpPr>
          <a:xfrm>
            <a:off x="9372727" y="5022215"/>
            <a:ext cx="1671499" cy="276999"/>
            <a:chOff x="9372727" y="5022215"/>
            <a:chExt cx="1671499" cy="276999"/>
          </a:xfrm>
        </p:grpSpPr>
        <p:sp>
          <p:nvSpPr>
            <p:cNvPr id="128" name="텍스트 상자 127"/>
            <p:cNvSpPr txBox="1"/>
            <p:nvPr/>
          </p:nvSpPr>
          <p:spPr>
            <a:xfrm>
              <a:off x="9372727" y="5022215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 smtClean="0"/>
                <a:t>Job C</a:t>
              </a:r>
              <a:endParaRPr kumimoji="1" lang="ko-KR" altLang="en-US" sz="1200" dirty="0"/>
            </a:p>
          </p:txBody>
        </p:sp>
        <p:sp>
          <p:nvSpPr>
            <p:cNvPr id="139" name="직사각형 138"/>
            <p:cNvSpPr/>
            <p:nvPr/>
          </p:nvSpPr>
          <p:spPr>
            <a:xfrm>
              <a:off x="10290793" y="5053665"/>
              <a:ext cx="753433" cy="216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cxnSp>
        <p:nvCxnSpPr>
          <p:cNvPr id="87" name="꺾인 연결선[E] 86"/>
          <p:cNvCxnSpPr>
            <a:stCxn id="43" idx="0"/>
            <a:endCxn id="78" idx="3"/>
          </p:cNvCxnSpPr>
          <p:nvPr/>
        </p:nvCxnSpPr>
        <p:spPr>
          <a:xfrm rot="16200000" flipH="1">
            <a:off x="6372361" y="-3632708"/>
            <a:ext cx="106981" cy="9196766"/>
          </a:xfrm>
          <a:prstGeom prst="bentConnector4">
            <a:avLst>
              <a:gd name="adj1" fmla="val -604514"/>
              <a:gd name="adj2" fmla="val 102486"/>
            </a:avLst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텍스트 상자 145"/>
          <p:cNvSpPr txBox="1"/>
          <p:nvPr/>
        </p:nvSpPr>
        <p:spPr>
          <a:xfrm>
            <a:off x="555848" y="5590671"/>
            <a:ext cx="9060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 smtClean="0"/>
              <a:t>Job C + D</a:t>
            </a:r>
            <a:endParaRPr kumimoji="1" lang="ko-KR" altLang="en-US" sz="1200" dirty="0"/>
          </a:p>
        </p:txBody>
      </p:sp>
      <p:grpSp>
        <p:nvGrpSpPr>
          <p:cNvPr id="18" name="그룹 17"/>
          <p:cNvGrpSpPr/>
          <p:nvPr/>
        </p:nvGrpSpPr>
        <p:grpSpPr>
          <a:xfrm>
            <a:off x="2642567" y="5621171"/>
            <a:ext cx="753433" cy="218388"/>
            <a:chOff x="1455450" y="5621171"/>
            <a:chExt cx="753433" cy="218388"/>
          </a:xfrm>
        </p:grpSpPr>
        <p:sp>
          <p:nvSpPr>
            <p:cNvPr id="145" name="직사각형 144"/>
            <p:cNvSpPr/>
            <p:nvPr/>
          </p:nvSpPr>
          <p:spPr>
            <a:xfrm>
              <a:off x="1455450" y="5621171"/>
              <a:ext cx="753433" cy="216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44" name="직사각형 143"/>
            <p:cNvSpPr/>
            <p:nvPr/>
          </p:nvSpPr>
          <p:spPr>
            <a:xfrm>
              <a:off x="1742761" y="5623559"/>
              <a:ext cx="314117" cy="216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147" name="그룹 146"/>
          <p:cNvGrpSpPr/>
          <p:nvPr/>
        </p:nvGrpSpPr>
        <p:grpSpPr>
          <a:xfrm>
            <a:off x="571015" y="4992666"/>
            <a:ext cx="1933025" cy="276999"/>
            <a:chOff x="7319330" y="4707647"/>
            <a:chExt cx="1933025" cy="276999"/>
          </a:xfrm>
        </p:grpSpPr>
        <p:grpSp>
          <p:nvGrpSpPr>
            <p:cNvPr id="148" name="그룹 147"/>
            <p:cNvGrpSpPr/>
            <p:nvPr/>
          </p:nvGrpSpPr>
          <p:grpSpPr>
            <a:xfrm>
              <a:off x="7319330" y="4707647"/>
              <a:ext cx="1637633" cy="276999"/>
              <a:chOff x="7303919" y="2343602"/>
              <a:chExt cx="1637633" cy="276999"/>
            </a:xfrm>
          </p:grpSpPr>
          <p:sp>
            <p:nvSpPr>
              <p:cNvPr id="150" name="직사각형 149"/>
              <p:cNvSpPr/>
              <p:nvPr/>
            </p:nvSpPr>
            <p:spPr>
              <a:xfrm>
                <a:off x="8188119" y="2375543"/>
                <a:ext cx="753433" cy="21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51" name="텍스트 상자 150"/>
              <p:cNvSpPr txBox="1"/>
              <p:nvPr/>
            </p:nvSpPr>
            <p:spPr>
              <a:xfrm>
                <a:off x="7303919" y="2343602"/>
                <a:ext cx="88838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B + A</a:t>
                </a:r>
                <a:endParaRPr kumimoji="1" lang="ko-KR" altLang="en-US" sz="1200" dirty="0"/>
              </a:p>
            </p:txBody>
          </p:sp>
        </p:grpSp>
        <p:sp>
          <p:nvSpPr>
            <p:cNvPr id="149" name="직사각형 148"/>
            <p:cNvSpPr/>
            <p:nvPr/>
          </p:nvSpPr>
          <p:spPr>
            <a:xfrm>
              <a:off x="8498922" y="4739588"/>
              <a:ext cx="753433" cy="216000"/>
            </a:xfrm>
            <a:prstGeom prst="rect">
              <a:avLst/>
            </a:prstGeom>
            <a:solidFill>
              <a:schemeClr val="bg1">
                <a:lumMod val="85000"/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8954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Job Duration </a:t>
            </a:r>
            <a:r>
              <a:rPr kumimoji="1" lang="mr-IN" altLang="ko-KR" dirty="0" smtClean="0"/>
              <a:t>–</a:t>
            </a:r>
            <a:r>
              <a:rPr kumimoji="1" lang="en-US" altLang="ko-KR" dirty="0" smtClean="0"/>
              <a:t> Check Overlapping</a:t>
            </a:r>
            <a:endParaRPr kumimoji="1" lang="ko-KR" altLang="en-US" dirty="0"/>
          </a:p>
        </p:txBody>
      </p:sp>
      <p:grpSp>
        <p:nvGrpSpPr>
          <p:cNvPr id="18" name="그룹 17"/>
          <p:cNvGrpSpPr/>
          <p:nvPr/>
        </p:nvGrpSpPr>
        <p:grpSpPr>
          <a:xfrm>
            <a:off x="2111829" y="1814285"/>
            <a:ext cx="6749144" cy="1001486"/>
            <a:chOff x="2111829" y="2075543"/>
            <a:chExt cx="6749144" cy="1001486"/>
          </a:xfrm>
        </p:grpSpPr>
        <p:sp>
          <p:nvSpPr>
            <p:cNvPr id="5" name="직사각형 4"/>
            <p:cNvSpPr/>
            <p:nvPr/>
          </p:nvSpPr>
          <p:spPr>
            <a:xfrm>
              <a:off x="3091544" y="2264228"/>
              <a:ext cx="3149600" cy="21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17" name="그룹 16"/>
            <p:cNvGrpSpPr/>
            <p:nvPr/>
          </p:nvGrpSpPr>
          <p:grpSpPr>
            <a:xfrm>
              <a:off x="4430069" y="2617481"/>
              <a:ext cx="4430904" cy="307777"/>
              <a:chOff x="4430069" y="2893253"/>
              <a:chExt cx="4430904" cy="307777"/>
            </a:xfrm>
          </p:grpSpPr>
          <p:sp>
            <p:nvSpPr>
              <p:cNvPr id="6" name="직사각형 5"/>
              <p:cNvSpPr/>
              <p:nvPr/>
            </p:nvSpPr>
            <p:spPr>
              <a:xfrm>
                <a:off x="5384801" y="2939142"/>
                <a:ext cx="3476172" cy="21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7" name="텍스트 상자 6"/>
              <p:cNvSpPr txBox="1"/>
              <p:nvPr/>
            </p:nvSpPr>
            <p:spPr>
              <a:xfrm>
                <a:off x="4430069" y="2893253"/>
                <a:ext cx="7913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400" dirty="0" smtClean="0"/>
                  <a:t>Current</a:t>
                </a:r>
                <a:endParaRPr kumimoji="1" lang="ko-KR" altLang="en-US" sz="1400" dirty="0"/>
              </a:p>
            </p:txBody>
          </p:sp>
        </p:grpSp>
        <p:sp>
          <p:nvSpPr>
            <p:cNvPr id="8" name="텍스트 상자 7"/>
            <p:cNvSpPr txBox="1"/>
            <p:nvPr/>
          </p:nvSpPr>
          <p:spPr>
            <a:xfrm>
              <a:off x="2111829" y="2218339"/>
              <a:ext cx="8682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 smtClean="0"/>
                <a:t>Previous</a:t>
              </a:r>
              <a:endParaRPr kumimoji="1" lang="ko-KR" altLang="en-US" sz="1400" dirty="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5849258" y="2075543"/>
              <a:ext cx="391886" cy="1001486"/>
            </a:xfrm>
            <a:prstGeom prst="rect">
              <a:avLst/>
            </a:prstGeom>
            <a:solidFill>
              <a:schemeClr val="tx1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2111829" y="3279140"/>
            <a:ext cx="6749144" cy="1001486"/>
            <a:chOff x="2111829" y="2075543"/>
            <a:chExt cx="6749144" cy="1001486"/>
          </a:xfrm>
        </p:grpSpPr>
        <p:sp>
          <p:nvSpPr>
            <p:cNvPr id="20" name="직사각형 19"/>
            <p:cNvSpPr/>
            <p:nvPr/>
          </p:nvSpPr>
          <p:spPr>
            <a:xfrm>
              <a:off x="3091544" y="2264228"/>
              <a:ext cx="3528000" cy="21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1" name="그룹 20"/>
            <p:cNvGrpSpPr/>
            <p:nvPr/>
          </p:nvGrpSpPr>
          <p:grpSpPr>
            <a:xfrm>
              <a:off x="4430069" y="2617481"/>
              <a:ext cx="4430904" cy="307777"/>
              <a:chOff x="4430069" y="2893253"/>
              <a:chExt cx="4430904" cy="307777"/>
            </a:xfrm>
          </p:grpSpPr>
          <p:sp>
            <p:nvSpPr>
              <p:cNvPr id="24" name="직사각형 23"/>
              <p:cNvSpPr/>
              <p:nvPr/>
            </p:nvSpPr>
            <p:spPr>
              <a:xfrm>
                <a:off x="5384801" y="2939142"/>
                <a:ext cx="3476172" cy="21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5" name="텍스트 상자 24"/>
              <p:cNvSpPr txBox="1"/>
              <p:nvPr/>
            </p:nvSpPr>
            <p:spPr>
              <a:xfrm>
                <a:off x="4430069" y="2893253"/>
                <a:ext cx="7913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400" dirty="0" smtClean="0"/>
                  <a:t>Current</a:t>
                </a:r>
                <a:endParaRPr kumimoji="1" lang="ko-KR" altLang="en-US" sz="1400" dirty="0"/>
              </a:p>
            </p:txBody>
          </p:sp>
        </p:grpSp>
        <p:sp>
          <p:nvSpPr>
            <p:cNvPr id="22" name="텍스트 상자 21"/>
            <p:cNvSpPr txBox="1"/>
            <p:nvPr/>
          </p:nvSpPr>
          <p:spPr>
            <a:xfrm>
              <a:off x="2111829" y="2218339"/>
              <a:ext cx="8682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 smtClean="0"/>
                <a:t>Previous</a:t>
              </a:r>
              <a:endParaRPr kumimoji="1" lang="ko-KR" altLang="en-US" sz="1400" dirty="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5849258" y="2075543"/>
              <a:ext cx="391886" cy="1001486"/>
            </a:xfrm>
            <a:prstGeom prst="rect">
              <a:avLst/>
            </a:prstGeom>
            <a:solidFill>
              <a:schemeClr val="tx1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2111829" y="4670794"/>
            <a:ext cx="6749143" cy="1001486"/>
            <a:chOff x="2111829" y="2075543"/>
            <a:chExt cx="6749143" cy="1001486"/>
          </a:xfrm>
        </p:grpSpPr>
        <p:sp>
          <p:nvSpPr>
            <p:cNvPr id="27" name="직사각형 26"/>
            <p:cNvSpPr/>
            <p:nvPr/>
          </p:nvSpPr>
          <p:spPr>
            <a:xfrm>
              <a:off x="3091544" y="2264228"/>
              <a:ext cx="2757713" cy="21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grpSp>
          <p:nvGrpSpPr>
            <p:cNvPr id="28" name="그룹 27"/>
            <p:cNvGrpSpPr/>
            <p:nvPr/>
          </p:nvGrpSpPr>
          <p:grpSpPr>
            <a:xfrm>
              <a:off x="4430069" y="2617481"/>
              <a:ext cx="4430903" cy="307777"/>
              <a:chOff x="4430069" y="2893253"/>
              <a:chExt cx="4430903" cy="307777"/>
            </a:xfrm>
          </p:grpSpPr>
          <p:sp>
            <p:nvSpPr>
              <p:cNvPr id="31" name="직사각형 30"/>
              <p:cNvSpPr/>
              <p:nvPr/>
            </p:nvSpPr>
            <p:spPr>
              <a:xfrm>
                <a:off x="5849257" y="2939142"/>
                <a:ext cx="3011715" cy="21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32" name="텍스트 상자 31"/>
              <p:cNvSpPr txBox="1"/>
              <p:nvPr/>
            </p:nvSpPr>
            <p:spPr>
              <a:xfrm>
                <a:off x="4430069" y="2893253"/>
                <a:ext cx="7913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400" dirty="0" smtClean="0"/>
                  <a:t>Current</a:t>
                </a:r>
                <a:endParaRPr kumimoji="1" lang="ko-KR" altLang="en-US" sz="1400" dirty="0"/>
              </a:p>
            </p:txBody>
          </p:sp>
        </p:grpSp>
        <p:sp>
          <p:nvSpPr>
            <p:cNvPr id="29" name="텍스트 상자 28"/>
            <p:cNvSpPr txBox="1"/>
            <p:nvPr/>
          </p:nvSpPr>
          <p:spPr>
            <a:xfrm>
              <a:off x="2111829" y="2218339"/>
              <a:ext cx="86825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dirty="0" smtClean="0"/>
                <a:t>Previous</a:t>
              </a:r>
              <a:endParaRPr kumimoji="1" lang="ko-KR" altLang="en-US" sz="1400" dirty="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5849258" y="2075543"/>
              <a:ext cx="391886" cy="1001486"/>
            </a:xfrm>
            <a:prstGeom prst="rect">
              <a:avLst/>
            </a:prstGeom>
            <a:solidFill>
              <a:schemeClr val="tx1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33" name="텍스트 상자 32"/>
          <p:cNvSpPr txBox="1"/>
          <p:nvPr/>
        </p:nvSpPr>
        <p:spPr>
          <a:xfrm>
            <a:off x="6477139" y="4860437"/>
            <a:ext cx="1869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mtClean="0">
                <a:solidFill>
                  <a:srgbClr val="C00000"/>
                </a:solidFill>
              </a:rPr>
              <a:t>Not Overlapped</a:t>
            </a:r>
            <a:endParaRPr kumimoji="1" lang="ko-KR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25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?????? </a:t>
            </a:r>
            <a:r>
              <a:rPr kumimoji="1" lang="ko-KR" altLang="en-US" dirty="0" smtClean="0"/>
              <a:t>삭제 요망</a:t>
            </a:r>
            <a:endParaRPr kumimoji="1" lang="ko-KR" altLang="en-US" dirty="0"/>
          </a:p>
        </p:txBody>
      </p:sp>
      <p:grpSp>
        <p:nvGrpSpPr>
          <p:cNvPr id="199" name="그룹 198"/>
          <p:cNvGrpSpPr/>
          <p:nvPr/>
        </p:nvGrpSpPr>
        <p:grpSpPr>
          <a:xfrm>
            <a:off x="137241" y="1209349"/>
            <a:ext cx="11978051" cy="5272133"/>
            <a:chOff x="137241" y="1209349"/>
            <a:chExt cx="11978051" cy="5272133"/>
          </a:xfrm>
        </p:grpSpPr>
        <p:sp>
          <p:nvSpPr>
            <p:cNvPr id="182" name="직사각형 181"/>
            <p:cNvSpPr/>
            <p:nvPr/>
          </p:nvSpPr>
          <p:spPr>
            <a:xfrm>
              <a:off x="6103292" y="2393577"/>
              <a:ext cx="6012000" cy="2501153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kumimoji="1" lang="ko-KR" altLang="en-US" sz="11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신규 서버 </a:t>
              </a:r>
              <a:r>
                <a:rPr kumimoji="1" lang="en-US" altLang="ko-KR" sz="11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</a:t>
              </a:r>
              <a:r>
                <a:rPr kumimoji="1" lang="ko-KR" altLang="en-US" sz="11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리눅스</a:t>
              </a:r>
              <a:r>
                <a:rPr kumimoji="1" lang="en-US" altLang="ko-KR" sz="11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)</a:t>
              </a:r>
              <a:endParaRPr kumimoji="1" lang="ko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1176276" y="3070268"/>
              <a:ext cx="795630" cy="42361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100" b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W1</a:t>
              </a:r>
              <a:endParaRPr kumimoji="1"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4186196" y="3070268"/>
              <a:ext cx="795630" cy="42361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W2</a:t>
              </a:r>
              <a:endParaRPr kumimoji="1"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7196116" y="3070268"/>
              <a:ext cx="795630" cy="42361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W3</a:t>
              </a:r>
              <a:endParaRPr kumimoji="1"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10206037" y="3070268"/>
              <a:ext cx="795630" cy="42361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1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W4</a:t>
              </a:r>
              <a:endParaRPr kumimoji="1" lang="ko-KR" altLang="en-US" sz="11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37241" y="4139304"/>
              <a:ext cx="2873700" cy="687302"/>
              <a:chOff x="1994135" y="3206652"/>
              <a:chExt cx="2873700" cy="687302"/>
            </a:xfrm>
          </p:grpSpPr>
          <p:sp>
            <p:nvSpPr>
              <p:cNvPr id="55" name="직사각형 54"/>
              <p:cNvSpPr/>
              <p:nvPr/>
            </p:nvSpPr>
            <p:spPr>
              <a:xfrm>
                <a:off x="1994135" y="3206652"/>
                <a:ext cx="2873700" cy="687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grpSp>
            <p:nvGrpSpPr>
              <p:cNvPr id="3" name="그룹 2"/>
              <p:cNvGrpSpPr/>
              <p:nvPr/>
            </p:nvGrpSpPr>
            <p:grpSpPr>
              <a:xfrm>
                <a:off x="2129131" y="3338494"/>
                <a:ext cx="2603709" cy="423618"/>
                <a:chOff x="2148139" y="3353299"/>
                <a:chExt cx="2603709" cy="423618"/>
              </a:xfrm>
            </p:grpSpPr>
            <p:sp>
              <p:nvSpPr>
                <p:cNvPr id="51" name="직사각형 50"/>
                <p:cNvSpPr/>
                <p:nvPr/>
              </p:nvSpPr>
              <p:spPr>
                <a:xfrm>
                  <a:off x="214813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S1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52" name="직사각형 51"/>
                <p:cNvSpPr/>
                <p:nvPr/>
              </p:nvSpPr>
              <p:spPr>
                <a:xfrm>
                  <a:off x="283929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S2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53" name="직사각형 52"/>
                <p:cNvSpPr/>
                <p:nvPr/>
              </p:nvSpPr>
              <p:spPr>
                <a:xfrm>
                  <a:off x="353045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S3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54" name="직사각형 53"/>
                <p:cNvSpPr/>
                <p:nvPr/>
              </p:nvSpPr>
              <p:spPr>
                <a:xfrm>
                  <a:off x="4221618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S4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56" name="그룹 55"/>
            <p:cNvGrpSpPr/>
            <p:nvPr/>
          </p:nvGrpSpPr>
          <p:grpSpPr>
            <a:xfrm>
              <a:off x="3147161" y="4139304"/>
              <a:ext cx="2873700" cy="687302"/>
              <a:chOff x="1994135" y="3206652"/>
              <a:chExt cx="2873700" cy="687302"/>
            </a:xfrm>
          </p:grpSpPr>
          <p:sp>
            <p:nvSpPr>
              <p:cNvPr id="57" name="직사각형 56"/>
              <p:cNvSpPr/>
              <p:nvPr/>
            </p:nvSpPr>
            <p:spPr>
              <a:xfrm>
                <a:off x="1994135" y="3206652"/>
                <a:ext cx="2873700" cy="687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grpSp>
            <p:nvGrpSpPr>
              <p:cNvPr id="58" name="그룹 57"/>
              <p:cNvGrpSpPr/>
              <p:nvPr/>
            </p:nvGrpSpPr>
            <p:grpSpPr>
              <a:xfrm>
                <a:off x="2129131" y="3338494"/>
                <a:ext cx="2603709" cy="423618"/>
                <a:chOff x="2148139" y="3353299"/>
                <a:chExt cx="2603709" cy="423618"/>
              </a:xfrm>
            </p:grpSpPr>
            <p:sp>
              <p:nvSpPr>
                <p:cNvPr id="59" name="직사각형 58"/>
                <p:cNvSpPr/>
                <p:nvPr/>
              </p:nvSpPr>
              <p:spPr>
                <a:xfrm>
                  <a:off x="214813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S1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60" name="직사각형 59"/>
                <p:cNvSpPr/>
                <p:nvPr/>
              </p:nvSpPr>
              <p:spPr>
                <a:xfrm>
                  <a:off x="283929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S2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61" name="직사각형 60"/>
                <p:cNvSpPr/>
                <p:nvPr/>
              </p:nvSpPr>
              <p:spPr>
                <a:xfrm>
                  <a:off x="353045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S3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62" name="직사각형 61"/>
                <p:cNvSpPr/>
                <p:nvPr/>
              </p:nvSpPr>
              <p:spPr>
                <a:xfrm>
                  <a:off x="4221618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S4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63" name="그룹 62"/>
            <p:cNvGrpSpPr/>
            <p:nvPr/>
          </p:nvGrpSpPr>
          <p:grpSpPr>
            <a:xfrm>
              <a:off x="6157081" y="4139304"/>
              <a:ext cx="2873700" cy="687302"/>
              <a:chOff x="1994135" y="3206652"/>
              <a:chExt cx="2873700" cy="687302"/>
            </a:xfrm>
          </p:grpSpPr>
          <p:sp>
            <p:nvSpPr>
              <p:cNvPr id="64" name="직사각형 63"/>
              <p:cNvSpPr/>
              <p:nvPr/>
            </p:nvSpPr>
            <p:spPr>
              <a:xfrm>
                <a:off x="1994135" y="3206652"/>
                <a:ext cx="2873700" cy="687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grpSp>
            <p:nvGrpSpPr>
              <p:cNvPr id="65" name="그룹 64"/>
              <p:cNvGrpSpPr/>
              <p:nvPr/>
            </p:nvGrpSpPr>
            <p:grpSpPr>
              <a:xfrm>
                <a:off x="2129131" y="3338494"/>
                <a:ext cx="2603709" cy="423618"/>
                <a:chOff x="2148139" y="3353299"/>
                <a:chExt cx="2603709" cy="423618"/>
              </a:xfrm>
            </p:grpSpPr>
            <p:sp>
              <p:nvSpPr>
                <p:cNvPr id="66" name="직사각형 65"/>
                <p:cNvSpPr/>
                <p:nvPr/>
              </p:nvSpPr>
              <p:spPr>
                <a:xfrm>
                  <a:off x="214813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S1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67" name="직사각형 66"/>
                <p:cNvSpPr/>
                <p:nvPr/>
              </p:nvSpPr>
              <p:spPr>
                <a:xfrm>
                  <a:off x="283929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S2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68" name="직사각형 67"/>
                <p:cNvSpPr/>
                <p:nvPr/>
              </p:nvSpPr>
              <p:spPr>
                <a:xfrm>
                  <a:off x="353045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S3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69" name="직사각형 68"/>
                <p:cNvSpPr/>
                <p:nvPr/>
              </p:nvSpPr>
              <p:spPr>
                <a:xfrm>
                  <a:off x="4221618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S4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70" name="그룹 69"/>
            <p:cNvGrpSpPr/>
            <p:nvPr/>
          </p:nvGrpSpPr>
          <p:grpSpPr>
            <a:xfrm>
              <a:off x="9167002" y="4139304"/>
              <a:ext cx="2873700" cy="687302"/>
              <a:chOff x="1994135" y="3206652"/>
              <a:chExt cx="2873700" cy="687302"/>
            </a:xfrm>
          </p:grpSpPr>
          <p:sp>
            <p:nvSpPr>
              <p:cNvPr id="71" name="직사각형 70"/>
              <p:cNvSpPr/>
              <p:nvPr/>
            </p:nvSpPr>
            <p:spPr>
              <a:xfrm>
                <a:off x="1994135" y="3206652"/>
                <a:ext cx="2873700" cy="6873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grpSp>
            <p:nvGrpSpPr>
              <p:cNvPr id="72" name="그룹 71"/>
              <p:cNvGrpSpPr/>
              <p:nvPr/>
            </p:nvGrpSpPr>
            <p:grpSpPr>
              <a:xfrm>
                <a:off x="2129131" y="3338494"/>
                <a:ext cx="2603709" cy="423618"/>
                <a:chOff x="2148139" y="3353299"/>
                <a:chExt cx="2603709" cy="423618"/>
              </a:xfrm>
            </p:grpSpPr>
            <p:sp>
              <p:nvSpPr>
                <p:cNvPr id="73" name="직사각형 72"/>
                <p:cNvSpPr/>
                <p:nvPr/>
              </p:nvSpPr>
              <p:spPr>
                <a:xfrm>
                  <a:off x="214813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S1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74" name="직사각형 73"/>
                <p:cNvSpPr/>
                <p:nvPr/>
              </p:nvSpPr>
              <p:spPr>
                <a:xfrm>
                  <a:off x="283929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S2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75" name="직사각형 74"/>
                <p:cNvSpPr/>
                <p:nvPr/>
              </p:nvSpPr>
              <p:spPr>
                <a:xfrm>
                  <a:off x="3530459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S3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76" name="직사각형 75"/>
                <p:cNvSpPr/>
                <p:nvPr/>
              </p:nvSpPr>
              <p:spPr>
                <a:xfrm>
                  <a:off x="4221618" y="3353299"/>
                  <a:ext cx="530230" cy="423618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1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S4</a:t>
                  </a:r>
                  <a:endParaRPr kumimoji="1" lang="ko-KR" altLang="en-US" sz="11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cxnSp>
          <p:nvCxnSpPr>
            <p:cNvPr id="12" name="직선 화살표 연결선 11"/>
            <p:cNvCxnSpPr>
              <a:stCxn id="47" idx="2"/>
              <a:endCxn id="51" idx="0"/>
            </p:cNvCxnSpPr>
            <p:nvPr/>
          </p:nvCxnSpPr>
          <p:spPr>
            <a:xfrm flipH="1">
              <a:off x="537352" y="3493886"/>
              <a:ext cx="103673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화살표 연결선 76"/>
            <p:cNvCxnSpPr>
              <a:stCxn id="47" idx="2"/>
              <a:endCxn id="52" idx="0"/>
            </p:cNvCxnSpPr>
            <p:nvPr/>
          </p:nvCxnSpPr>
          <p:spPr>
            <a:xfrm flipH="1">
              <a:off x="1228512" y="3493886"/>
              <a:ext cx="34557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화살표 연결선 77"/>
            <p:cNvCxnSpPr>
              <a:stCxn id="47" idx="2"/>
              <a:endCxn id="53" idx="0"/>
            </p:cNvCxnSpPr>
            <p:nvPr/>
          </p:nvCxnSpPr>
          <p:spPr>
            <a:xfrm>
              <a:off x="1574091" y="3493886"/>
              <a:ext cx="345581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화살표 연결선 79"/>
            <p:cNvCxnSpPr>
              <a:stCxn id="47" idx="2"/>
              <a:endCxn id="54" idx="0"/>
            </p:cNvCxnSpPr>
            <p:nvPr/>
          </p:nvCxnSpPr>
          <p:spPr>
            <a:xfrm>
              <a:off x="1574091" y="3493886"/>
              <a:ext cx="1036740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화살표 연결선 82"/>
            <p:cNvCxnSpPr>
              <a:stCxn id="48" idx="2"/>
              <a:endCxn id="59" idx="0"/>
            </p:cNvCxnSpPr>
            <p:nvPr/>
          </p:nvCxnSpPr>
          <p:spPr>
            <a:xfrm flipH="1">
              <a:off x="3547272" y="3493886"/>
              <a:ext cx="103673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화살표 연결선 85"/>
            <p:cNvCxnSpPr>
              <a:stCxn id="48" idx="2"/>
              <a:endCxn id="60" idx="0"/>
            </p:cNvCxnSpPr>
            <p:nvPr/>
          </p:nvCxnSpPr>
          <p:spPr>
            <a:xfrm flipH="1">
              <a:off x="4238432" y="3493886"/>
              <a:ext cx="34557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화살표 연결선 88"/>
            <p:cNvCxnSpPr>
              <a:stCxn id="48" idx="2"/>
              <a:endCxn id="61" idx="0"/>
            </p:cNvCxnSpPr>
            <p:nvPr/>
          </p:nvCxnSpPr>
          <p:spPr>
            <a:xfrm>
              <a:off x="4584011" y="3493886"/>
              <a:ext cx="345581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화살표 연결선 91"/>
            <p:cNvCxnSpPr>
              <a:stCxn id="48" idx="2"/>
              <a:endCxn id="62" idx="0"/>
            </p:cNvCxnSpPr>
            <p:nvPr/>
          </p:nvCxnSpPr>
          <p:spPr>
            <a:xfrm>
              <a:off x="4584011" y="3493886"/>
              <a:ext cx="1036740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화살표 연결선 94"/>
            <p:cNvCxnSpPr>
              <a:stCxn id="47" idx="2"/>
              <a:endCxn id="59" idx="0"/>
            </p:cNvCxnSpPr>
            <p:nvPr/>
          </p:nvCxnSpPr>
          <p:spPr>
            <a:xfrm>
              <a:off x="1574091" y="3493886"/>
              <a:ext cx="1973181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화살표 연결선 97"/>
            <p:cNvCxnSpPr>
              <a:stCxn id="47" idx="2"/>
              <a:endCxn id="60" idx="0"/>
            </p:cNvCxnSpPr>
            <p:nvPr/>
          </p:nvCxnSpPr>
          <p:spPr>
            <a:xfrm>
              <a:off x="1574091" y="3493886"/>
              <a:ext cx="2664341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직선 화살표 연결선 100"/>
            <p:cNvCxnSpPr>
              <a:stCxn id="47" idx="2"/>
              <a:endCxn id="61" idx="0"/>
            </p:cNvCxnSpPr>
            <p:nvPr/>
          </p:nvCxnSpPr>
          <p:spPr>
            <a:xfrm>
              <a:off x="1574091" y="3493886"/>
              <a:ext cx="3355501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직선 화살표 연결선 103"/>
            <p:cNvCxnSpPr>
              <a:stCxn id="47" idx="2"/>
              <a:endCxn id="62" idx="0"/>
            </p:cNvCxnSpPr>
            <p:nvPr/>
          </p:nvCxnSpPr>
          <p:spPr>
            <a:xfrm>
              <a:off x="1574091" y="3493886"/>
              <a:ext cx="4046660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화살표 연결선 106"/>
            <p:cNvCxnSpPr>
              <a:stCxn id="48" idx="2"/>
              <a:endCxn id="53" idx="0"/>
            </p:cNvCxnSpPr>
            <p:nvPr/>
          </p:nvCxnSpPr>
          <p:spPr>
            <a:xfrm flipH="1">
              <a:off x="1919672" y="3493886"/>
              <a:ext cx="266433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화살표 연결선 109"/>
            <p:cNvCxnSpPr>
              <a:stCxn id="48" idx="2"/>
              <a:endCxn id="52" idx="0"/>
            </p:cNvCxnSpPr>
            <p:nvPr/>
          </p:nvCxnSpPr>
          <p:spPr>
            <a:xfrm flipH="1">
              <a:off x="1228512" y="3493886"/>
              <a:ext cx="335549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화살표 연결선 112"/>
            <p:cNvCxnSpPr>
              <a:stCxn id="48" idx="2"/>
              <a:endCxn id="51" idx="0"/>
            </p:cNvCxnSpPr>
            <p:nvPr/>
          </p:nvCxnSpPr>
          <p:spPr>
            <a:xfrm flipH="1">
              <a:off x="537352" y="3493886"/>
              <a:ext cx="404665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직선 화살표 연결선 115"/>
            <p:cNvCxnSpPr>
              <a:stCxn id="49" idx="2"/>
              <a:endCxn id="66" idx="0"/>
            </p:cNvCxnSpPr>
            <p:nvPr/>
          </p:nvCxnSpPr>
          <p:spPr>
            <a:xfrm flipH="1">
              <a:off x="6557192" y="3493886"/>
              <a:ext cx="103673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화살표 연결선 118"/>
            <p:cNvCxnSpPr>
              <a:stCxn id="49" idx="2"/>
              <a:endCxn id="67" idx="0"/>
            </p:cNvCxnSpPr>
            <p:nvPr/>
          </p:nvCxnSpPr>
          <p:spPr>
            <a:xfrm flipH="1">
              <a:off x="7248352" y="3493886"/>
              <a:ext cx="34557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직선 화살표 연결선 121"/>
            <p:cNvCxnSpPr>
              <a:stCxn id="49" idx="2"/>
              <a:endCxn id="68" idx="0"/>
            </p:cNvCxnSpPr>
            <p:nvPr/>
          </p:nvCxnSpPr>
          <p:spPr>
            <a:xfrm>
              <a:off x="7593931" y="3493886"/>
              <a:ext cx="345581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화살표 연결선 124"/>
            <p:cNvCxnSpPr>
              <a:stCxn id="49" idx="2"/>
              <a:endCxn id="69" idx="0"/>
            </p:cNvCxnSpPr>
            <p:nvPr/>
          </p:nvCxnSpPr>
          <p:spPr>
            <a:xfrm>
              <a:off x="7593931" y="3493886"/>
              <a:ext cx="1036740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직선 화살표 연결선 127"/>
            <p:cNvCxnSpPr>
              <a:stCxn id="49" idx="2"/>
              <a:endCxn id="73" idx="0"/>
            </p:cNvCxnSpPr>
            <p:nvPr/>
          </p:nvCxnSpPr>
          <p:spPr>
            <a:xfrm>
              <a:off x="7593931" y="3493886"/>
              <a:ext cx="1973182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직선 화살표 연결선 130"/>
            <p:cNvCxnSpPr>
              <a:stCxn id="49" idx="2"/>
              <a:endCxn id="74" idx="0"/>
            </p:cNvCxnSpPr>
            <p:nvPr/>
          </p:nvCxnSpPr>
          <p:spPr>
            <a:xfrm>
              <a:off x="7593931" y="3493886"/>
              <a:ext cx="2664342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직선 화살표 연결선 133"/>
            <p:cNvCxnSpPr>
              <a:stCxn id="49" idx="2"/>
              <a:endCxn id="75" idx="0"/>
            </p:cNvCxnSpPr>
            <p:nvPr/>
          </p:nvCxnSpPr>
          <p:spPr>
            <a:xfrm>
              <a:off x="7593931" y="3493886"/>
              <a:ext cx="3355502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직선 화살표 연결선 136"/>
            <p:cNvCxnSpPr>
              <a:stCxn id="49" idx="2"/>
              <a:endCxn id="76" idx="0"/>
            </p:cNvCxnSpPr>
            <p:nvPr/>
          </p:nvCxnSpPr>
          <p:spPr>
            <a:xfrm>
              <a:off x="7593931" y="3493886"/>
              <a:ext cx="4046661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직선 화살표 연결선 139"/>
            <p:cNvCxnSpPr>
              <a:stCxn id="50" idx="2"/>
              <a:endCxn id="76" idx="0"/>
            </p:cNvCxnSpPr>
            <p:nvPr/>
          </p:nvCxnSpPr>
          <p:spPr>
            <a:xfrm>
              <a:off x="10603852" y="3493886"/>
              <a:ext cx="1036740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직선 화살표 연결선 142"/>
            <p:cNvCxnSpPr>
              <a:stCxn id="50" idx="2"/>
              <a:endCxn id="75" idx="0"/>
            </p:cNvCxnSpPr>
            <p:nvPr/>
          </p:nvCxnSpPr>
          <p:spPr>
            <a:xfrm>
              <a:off x="10603852" y="3493886"/>
              <a:ext cx="345581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직선 화살표 연결선 145"/>
            <p:cNvCxnSpPr>
              <a:stCxn id="50" idx="2"/>
              <a:endCxn id="74" idx="0"/>
            </p:cNvCxnSpPr>
            <p:nvPr/>
          </p:nvCxnSpPr>
          <p:spPr>
            <a:xfrm flipH="1">
              <a:off x="10258273" y="3493886"/>
              <a:ext cx="34557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화살표 연결선 148"/>
            <p:cNvCxnSpPr>
              <a:stCxn id="50" idx="2"/>
              <a:endCxn id="73" idx="0"/>
            </p:cNvCxnSpPr>
            <p:nvPr/>
          </p:nvCxnSpPr>
          <p:spPr>
            <a:xfrm flipH="1">
              <a:off x="9567113" y="3493886"/>
              <a:ext cx="1036739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직선 화살표 연결선 152"/>
            <p:cNvCxnSpPr>
              <a:stCxn id="50" idx="2"/>
              <a:endCxn id="69" idx="0"/>
            </p:cNvCxnSpPr>
            <p:nvPr/>
          </p:nvCxnSpPr>
          <p:spPr>
            <a:xfrm flipH="1">
              <a:off x="8630671" y="3493886"/>
              <a:ext cx="1973181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직선 화살표 연결선 155"/>
            <p:cNvCxnSpPr>
              <a:stCxn id="50" idx="2"/>
              <a:endCxn id="68" idx="0"/>
            </p:cNvCxnSpPr>
            <p:nvPr/>
          </p:nvCxnSpPr>
          <p:spPr>
            <a:xfrm flipH="1">
              <a:off x="7939512" y="3493886"/>
              <a:ext cx="2664340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직선 화살표 연결선 158"/>
            <p:cNvCxnSpPr>
              <a:stCxn id="50" idx="2"/>
              <a:endCxn id="67" idx="0"/>
            </p:cNvCxnSpPr>
            <p:nvPr/>
          </p:nvCxnSpPr>
          <p:spPr>
            <a:xfrm flipH="1">
              <a:off x="7248352" y="3493886"/>
              <a:ext cx="3355500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직선 화살표 연결선 161"/>
            <p:cNvCxnSpPr>
              <a:stCxn id="50" idx="2"/>
              <a:endCxn id="66" idx="0"/>
            </p:cNvCxnSpPr>
            <p:nvPr/>
          </p:nvCxnSpPr>
          <p:spPr>
            <a:xfrm flipH="1">
              <a:off x="6557192" y="3493886"/>
              <a:ext cx="4046660" cy="77726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원통[C] 164"/>
            <p:cNvSpPr/>
            <p:nvPr/>
          </p:nvSpPr>
          <p:spPr>
            <a:xfrm>
              <a:off x="5763387" y="5957047"/>
              <a:ext cx="665225" cy="524435"/>
            </a:xfrm>
            <a:prstGeom prst="ca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cxnSp>
          <p:nvCxnSpPr>
            <p:cNvPr id="166" name="직선 화살표 연결선 165"/>
            <p:cNvCxnSpPr>
              <a:stCxn id="55" idx="2"/>
              <a:endCxn id="165" idx="1"/>
            </p:cNvCxnSpPr>
            <p:nvPr/>
          </p:nvCxnSpPr>
          <p:spPr>
            <a:xfrm>
              <a:off x="1574091" y="4826606"/>
              <a:ext cx="4521909" cy="1130441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직선 화살표 연결선 168"/>
            <p:cNvCxnSpPr>
              <a:stCxn id="57" idx="2"/>
              <a:endCxn id="165" idx="1"/>
            </p:cNvCxnSpPr>
            <p:nvPr/>
          </p:nvCxnSpPr>
          <p:spPr>
            <a:xfrm>
              <a:off x="4584011" y="4826606"/>
              <a:ext cx="1511989" cy="1130441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직선 화살표 연결선 171"/>
            <p:cNvCxnSpPr>
              <a:stCxn id="64" idx="2"/>
              <a:endCxn id="165" idx="1"/>
            </p:cNvCxnSpPr>
            <p:nvPr/>
          </p:nvCxnSpPr>
          <p:spPr>
            <a:xfrm flipH="1">
              <a:off x="6096000" y="4826606"/>
              <a:ext cx="1497931" cy="1130441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직선 화살표 연결선 174"/>
            <p:cNvCxnSpPr>
              <a:endCxn id="165" idx="1"/>
            </p:cNvCxnSpPr>
            <p:nvPr/>
          </p:nvCxnSpPr>
          <p:spPr>
            <a:xfrm flipH="1">
              <a:off x="6096000" y="4826606"/>
              <a:ext cx="4335063" cy="1130441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텍스트 상자 177"/>
            <p:cNvSpPr txBox="1"/>
            <p:nvPr/>
          </p:nvSpPr>
          <p:spPr>
            <a:xfrm>
              <a:off x="3483942" y="5222821"/>
              <a:ext cx="55015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b="1" dirty="0" smtClean="0">
                  <a:solidFill>
                    <a:srgbClr val="C00000"/>
                  </a:solidFill>
                </a:rPr>
                <a:t>30%</a:t>
              </a:r>
              <a:endParaRPr kumimoji="1" lang="ko-KR" altLang="en-US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179" name="텍스트 상자 178"/>
            <p:cNvSpPr txBox="1"/>
            <p:nvPr/>
          </p:nvSpPr>
          <p:spPr>
            <a:xfrm>
              <a:off x="5078236" y="5222821"/>
              <a:ext cx="55015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b="1" smtClean="0">
                  <a:solidFill>
                    <a:srgbClr val="C00000"/>
                  </a:solidFill>
                </a:rPr>
                <a:t>30%</a:t>
              </a:r>
              <a:endParaRPr kumimoji="1" lang="ko-KR" altLang="en-US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180" name="텍스트 상자 179"/>
            <p:cNvSpPr txBox="1"/>
            <p:nvPr/>
          </p:nvSpPr>
          <p:spPr>
            <a:xfrm>
              <a:off x="6569889" y="5222821"/>
              <a:ext cx="55015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b="1" dirty="0">
                  <a:solidFill>
                    <a:srgbClr val="C00000"/>
                  </a:solidFill>
                </a:rPr>
                <a:t>2</a:t>
              </a:r>
              <a:r>
                <a:rPr kumimoji="1" lang="en-US" altLang="ko-KR" sz="1400" b="1" dirty="0" smtClean="0">
                  <a:solidFill>
                    <a:srgbClr val="C00000"/>
                  </a:solidFill>
                </a:rPr>
                <a:t>0%</a:t>
              </a:r>
              <a:endParaRPr kumimoji="1" lang="ko-KR" altLang="en-US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181" name="텍스트 상자 180"/>
            <p:cNvSpPr txBox="1"/>
            <p:nvPr/>
          </p:nvSpPr>
          <p:spPr>
            <a:xfrm>
              <a:off x="8130221" y="5222821"/>
              <a:ext cx="55015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ko-KR" sz="1400" b="1" dirty="0">
                  <a:solidFill>
                    <a:srgbClr val="C00000"/>
                  </a:solidFill>
                </a:rPr>
                <a:t>2</a:t>
              </a:r>
              <a:r>
                <a:rPr kumimoji="1" lang="en-US" altLang="ko-KR" sz="1400" b="1" dirty="0" smtClean="0">
                  <a:solidFill>
                    <a:srgbClr val="C00000"/>
                  </a:solidFill>
                </a:rPr>
                <a:t>0%</a:t>
              </a:r>
              <a:endParaRPr kumimoji="1" lang="ko-KR" altLang="en-US" sz="1400" b="1" dirty="0">
                <a:solidFill>
                  <a:srgbClr val="C00000"/>
                </a:solidFill>
              </a:endParaRPr>
            </a:p>
          </p:txBody>
        </p:sp>
        <p:sp>
          <p:nvSpPr>
            <p:cNvPr id="185" name="직사각형 184"/>
            <p:cNvSpPr/>
            <p:nvPr/>
          </p:nvSpPr>
          <p:spPr>
            <a:xfrm>
              <a:off x="5441006" y="1209349"/>
              <a:ext cx="1309988" cy="45762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100" b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Switch</a:t>
              </a:r>
              <a:endParaRPr kumimoji="1" lang="ko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86" name="직선 화살표 연결선 185"/>
            <p:cNvCxnSpPr>
              <a:stCxn id="185" idx="2"/>
              <a:endCxn id="47" idx="0"/>
            </p:cNvCxnSpPr>
            <p:nvPr/>
          </p:nvCxnSpPr>
          <p:spPr>
            <a:xfrm flipH="1">
              <a:off x="1574091" y="1666972"/>
              <a:ext cx="4521909" cy="1403296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화살표 연결선 188"/>
            <p:cNvCxnSpPr>
              <a:stCxn id="185" idx="2"/>
              <a:endCxn id="48" idx="0"/>
            </p:cNvCxnSpPr>
            <p:nvPr/>
          </p:nvCxnSpPr>
          <p:spPr>
            <a:xfrm flipH="1">
              <a:off x="4584011" y="1666972"/>
              <a:ext cx="1511989" cy="1403296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직선 화살표 연결선 191"/>
            <p:cNvCxnSpPr>
              <a:stCxn id="185" idx="2"/>
              <a:endCxn id="49" idx="0"/>
            </p:cNvCxnSpPr>
            <p:nvPr/>
          </p:nvCxnSpPr>
          <p:spPr>
            <a:xfrm>
              <a:off x="6096000" y="1666972"/>
              <a:ext cx="1497931" cy="1403296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직선 화살표 연결선 194"/>
            <p:cNvCxnSpPr>
              <a:stCxn id="185" idx="2"/>
              <a:endCxn id="50" idx="0"/>
            </p:cNvCxnSpPr>
            <p:nvPr/>
          </p:nvCxnSpPr>
          <p:spPr>
            <a:xfrm>
              <a:off x="6096000" y="1666972"/>
              <a:ext cx="4507852" cy="1403296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텍스트 상자 197"/>
            <p:cNvSpPr txBox="1"/>
            <p:nvPr/>
          </p:nvSpPr>
          <p:spPr>
            <a:xfrm>
              <a:off x="5593376" y="1746804"/>
              <a:ext cx="101983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kumimoji="1" lang="en-US" altLang="ko-KR" sz="1050" b="1" smtClean="0"/>
                <a:t>Sticky Mode</a:t>
              </a:r>
              <a:endParaRPr kumimoji="1" lang="ko-KR" altLang="en-US" sz="1050" b="1" dirty="0"/>
            </a:p>
          </p:txBody>
        </p:sp>
      </p:grpSp>
      <p:pic>
        <p:nvPicPr>
          <p:cNvPr id="280" name="그림 2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793750"/>
            <a:ext cx="119888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21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State Machine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7640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/>
          <p:cNvSpPr/>
          <p:nvPr/>
        </p:nvSpPr>
        <p:spPr>
          <a:xfrm>
            <a:off x="9721010" y="1187059"/>
            <a:ext cx="622286" cy="17005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Async</a:t>
            </a:r>
            <a:r>
              <a:rPr kumimoji="1"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kumimoji="1" lang="en-US" altLang="ko-KR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7762407" y="994611"/>
            <a:ext cx="622286" cy="18929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ko-KR" sz="105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Locked</a:t>
            </a:r>
            <a:endParaRPr kumimoji="1" lang="ko-KR" altLang="en-U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Cancelling a Pipeline or Jobs</a:t>
            </a:r>
            <a:endParaRPr kumimoji="1" lang="ko-KR" altLang="en-US" dirty="0"/>
          </a:p>
        </p:txBody>
      </p:sp>
      <p:cxnSp>
        <p:nvCxnSpPr>
          <p:cNvPr id="4" name="직선 연결선[R] 3"/>
          <p:cNvCxnSpPr/>
          <p:nvPr/>
        </p:nvCxnSpPr>
        <p:spPr>
          <a:xfrm>
            <a:off x="838200" y="3737390"/>
            <a:ext cx="10515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텍스트 상자 33"/>
          <p:cNvSpPr txBox="1"/>
          <p:nvPr/>
        </p:nvSpPr>
        <p:spPr>
          <a:xfrm>
            <a:off x="838200" y="1187059"/>
            <a:ext cx="1856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u="sng" smtClean="0"/>
              <a:t>Cancel Pipeline</a:t>
            </a:r>
            <a:endParaRPr kumimoji="1" lang="ko-KR" altLang="en-US" b="1" u="sng" dirty="0"/>
          </a:p>
        </p:txBody>
      </p:sp>
      <p:sp>
        <p:nvSpPr>
          <p:cNvPr id="10" name="텍스트 상자 9"/>
          <p:cNvSpPr txBox="1"/>
          <p:nvPr/>
        </p:nvSpPr>
        <p:spPr>
          <a:xfrm>
            <a:off x="838201" y="1556391"/>
            <a:ext cx="3685673" cy="171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모든 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Job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이 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됩니다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이 완료된 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(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성공이던 실패이던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상태의 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Job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들은 모두 그대로 두고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아직 실행하기 전 것들만</a:t>
            </a:r>
            <a:endParaRPr kumimoji="1"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취소 상태로 설정합니다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전체 상태는 취소 상태가 됩니다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kumimoji="1"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838200" y="3881768"/>
            <a:ext cx="3685674" cy="1779225"/>
            <a:chOff x="838200" y="3753432"/>
            <a:chExt cx="3685674" cy="1779225"/>
          </a:xfrm>
        </p:grpSpPr>
        <p:sp>
          <p:nvSpPr>
            <p:cNvPr id="35" name="텍스트 상자 34"/>
            <p:cNvSpPr txBox="1"/>
            <p:nvPr/>
          </p:nvSpPr>
          <p:spPr>
            <a:xfrm>
              <a:off x="838200" y="3753432"/>
              <a:ext cx="1576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b="1" u="sng" dirty="0" smtClean="0"/>
                <a:t>Cancel a Job</a:t>
              </a:r>
              <a:endParaRPr kumimoji="1" lang="ko-KR" altLang="en-US" b="1" u="sng" dirty="0"/>
            </a:p>
          </p:txBody>
        </p:sp>
        <p:sp>
          <p:nvSpPr>
            <p:cNvPr id="36" name="텍스트 상자 35"/>
            <p:cNvSpPr txBox="1"/>
            <p:nvPr/>
          </p:nvSpPr>
          <p:spPr>
            <a:xfrm>
              <a:off x="838200" y="4091044"/>
              <a:ext cx="3685674" cy="14416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현재 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Job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만 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Cancel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되고 다음 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Stage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는 모두 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Skip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됩니다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</a:p>
            <a:p>
              <a:pPr>
                <a:lnSpc>
                  <a:spcPct val="150000"/>
                </a:lnSpc>
              </a:pP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취소한 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Job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이 있는 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Stage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내의 다른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Job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들은 모두 정상적으로 처리됩니다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해당 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Job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이 있는 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Stage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가 완료되면 전체 상태는 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Canceled</a:t>
              </a:r>
              <a:r>
                <a:rPr kumimoji="1" lang="ko-KR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로 설정됩니다</a:t>
              </a:r>
              <a:r>
                <a:rPr kumimoji="1" lang="en-US" altLang="ko-KR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.</a:t>
              </a:r>
            </a:p>
          </p:txBody>
        </p:sp>
      </p:grpSp>
      <p:cxnSp>
        <p:nvCxnSpPr>
          <p:cNvPr id="12" name="직선 연결선[R] 11"/>
          <p:cNvCxnSpPr/>
          <p:nvPr/>
        </p:nvCxnSpPr>
        <p:spPr>
          <a:xfrm>
            <a:off x="4652211" y="1058779"/>
            <a:ext cx="0" cy="553452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그룹 15"/>
          <p:cNvGrpSpPr/>
          <p:nvPr/>
        </p:nvGrpSpPr>
        <p:grpSpPr>
          <a:xfrm>
            <a:off x="5391961" y="1462662"/>
            <a:ext cx="704039" cy="855211"/>
            <a:chOff x="5373035" y="1187059"/>
            <a:chExt cx="704039" cy="855211"/>
          </a:xfrm>
        </p:grpSpPr>
        <p:sp>
          <p:nvSpPr>
            <p:cNvPr id="14" name="타원 13"/>
            <p:cNvSpPr/>
            <p:nvPr/>
          </p:nvSpPr>
          <p:spPr>
            <a:xfrm>
              <a:off x="5460514" y="1187059"/>
              <a:ext cx="529083" cy="529083"/>
            </a:xfrm>
            <a:prstGeom prst="ellipse">
              <a:avLst/>
            </a:prstGeom>
            <a:pattFill prst="ltUpDiag">
              <a:fgClr>
                <a:schemeClr val="tx1">
                  <a:lumMod val="50000"/>
                  <a:lumOff val="50000"/>
                </a:schemeClr>
              </a:fgClr>
              <a:bgClr>
                <a:schemeClr val="bg1">
                  <a:lumMod val="95000"/>
                </a:schemeClr>
              </a:bgClr>
            </a:patt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5" name="텍스트 상자 14"/>
            <p:cNvSpPr txBox="1"/>
            <p:nvPr/>
          </p:nvSpPr>
          <p:spPr>
            <a:xfrm>
              <a:off x="5373035" y="1780660"/>
              <a:ext cx="70403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100" b="1" smtClean="0">
                  <a:solidFill>
                    <a:schemeClr val="bg1">
                      <a:lumMod val="50000"/>
                    </a:schemeClr>
                  </a:solidFill>
                </a:rPr>
                <a:t>Created</a:t>
              </a:r>
              <a:endParaRPr kumimoji="1" lang="ko-KR" altLang="en-US" sz="11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6946947" y="1462662"/>
            <a:ext cx="736099" cy="855211"/>
            <a:chOff x="5373035" y="1187059"/>
            <a:chExt cx="736099" cy="855211"/>
          </a:xfrm>
        </p:grpSpPr>
        <p:sp>
          <p:nvSpPr>
            <p:cNvPr id="39" name="타원 38"/>
            <p:cNvSpPr/>
            <p:nvPr/>
          </p:nvSpPr>
          <p:spPr>
            <a:xfrm>
              <a:off x="5460514" y="1187059"/>
              <a:ext cx="529083" cy="529083"/>
            </a:xfrm>
            <a:prstGeom prst="ellipse">
              <a:avLst/>
            </a:prstGeom>
            <a:pattFill prst="ltUpDiag">
              <a:fgClr>
                <a:schemeClr val="tx1">
                  <a:lumMod val="50000"/>
                  <a:lumOff val="50000"/>
                </a:schemeClr>
              </a:fgClr>
              <a:bgClr>
                <a:schemeClr val="bg1">
                  <a:lumMod val="95000"/>
                </a:schemeClr>
              </a:bgClr>
            </a:patt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0" name="텍스트 상자 39"/>
            <p:cNvSpPr txBox="1"/>
            <p:nvPr/>
          </p:nvSpPr>
          <p:spPr>
            <a:xfrm>
              <a:off x="5373035" y="1780660"/>
              <a:ext cx="73609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100" b="1" dirty="0" smtClean="0">
                  <a:solidFill>
                    <a:schemeClr val="bg1">
                      <a:lumMod val="50000"/>
                    </a:schemeClr>
                  </a:solidFill>
                </a:rPr>
                <a:t>Pending</a:t>
              </a:r>
              <a:endParaRPr kumimoji="1" lang="ko-KR" altLang="en-US" sz="11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1" name="그룹 40"/>
          <p:cNvGrpSpPr/>
          <p:nvPr/>
        </p:nvGrpSpPr>
        <p:grpSpPr>
          <a:xfrm>
            <a:off x="8469849" y="1462662"/>
            <a:ext cx="787395" cy="855211"/>
            <a:chOff x="5340951" y="1187059"/>
            <a:chExt cx="787395" cy="855211"/>
          </a:xfrm>
        </p:grpSpPr>
        <p:sp>
          <p:nvSpPr>
            <p:cNvPr id="42" name="타원 41"/>
            <p:cNvSpPr/>
            <p:nvPr/>
          </p:nvSpPr>
          <p:spPr>
            <a:xfrm>
              <a:off x="5460514" y="1187059"/>
              <a:ext cx="529083" cy="529083"/>
            </a:xfrm>
            <a:prstGeom prst="ellipse">
              <a:avLst/>
            </a:prstGeom>
            <a:pattFill prst="ltUpDiag">
              <a:fgClr>
                <a:schemeClr val="tx1">
                  <a:lumMod val="50000"/>
                  <a:lumOff val="50000"/>
                </a:schemeClr>
              </a:fgClr>
              <a:bgClr>
                <a:schemeClr val="bg1">
                  <a:lumMod val="95000"/>
                </a:schemeClr>
              </a:bgClr>
            </a:patt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3" name="텍스트 상자 42"/>
            <p:cNvSpPr txBox="1"/>
            <p:nvPr/>
          </p:nvSpPr>
          <p:spPr>
            <a:xfrm>
              <a:off x="5340951" y="1780660"/>
              <a:ext cx="7873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100" b="1" smtClean="0">
                  <a:solidFill>
                    <a:schemeClr val="bg1">
                      <a:lumMod val="50000"/>
                    </a:schemeClr>
                  </a:solidFill>
                </a:rPr>
                <a:t>Canceled</a:t>
              </a:r>
              <a:endParaRPr kumimoji="1" lang="ko-KR" altLang="en-US" sz="11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11157389" y="1471103"/>
            <a:ext cx="787395" cy="855211"/>
            <a:chOff x="5362875" y="1187059"/>
            <a:chExt cx="787395" cy="855211"/>
          </a:xfrm>
        </p:grpSpPr>
        <p:sp>
          <p:nvSpPr>
            <p:cNvPr id="45" name="타원 44"/>
            <p:cNvSpPr/>
            <p:nvPr/>
          </p:nvSpPr>
          <p:spPr>
            <a:xfrm>
              <a:off x="5460514" y="1187059"/>
              <a:ext cx="529083" cy="529083"/>
            </a:xfrm>
            <a:prstGeom prst="ellipse">
              <a:avLst/>
            </a:prstGeom>
            <a:pattFill prst="ltUpDiag">
              <a:fgClr>
                <a:schemeClr val="tx1">
                  <a:lumMod val="50000"/>
                  <a:lumOff val="50000"/>
                </a:schemeClr>
              </a:fgClr>
              <a:bgClr>
                <a:schemeClr val="bg1">
                  <a:lumMod val="95000"/>
                </a:schemeClr>
              </a:bgClr>
            </a:patt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6" name="텍스트 상자 45"/>
            <p:cNvSpPr txBox="1"/>
            <p:nvPr/>
          </p:nvSpPr>
          <p:spPr>
            <a:xfrm>
              <a:off x="5362875" y="1780660"/>
              <a:ext cx="7873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100" b="1" smtClean="0">
                  <a:solidFill>
                    <a:schemeClr val="bg1">
                      <a:lumMod val="50000"/>
                    </a:schemeClr>
                  </a:solidFill>
                </a:rPr>
                <a:t>Canceled</a:t>
              </a:r>
              <a:endParaRPr kumimoji="1" lang="ko-KR" altLang="en-US" sz="11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cxnSp>
        <p:nvCxnSpPr>
          <p:cNvPr id="48" name="직선 화살표 연결선 47"/>
          <p:cNvCxnSpPr>
            <a:stCxn id="14" idx="6"/>
            <a:endCxn id="39" idx="2"/>
          </p:cNvCxnSpPr>
          <p:nvPr/>
        </p:nvCxnSpPr>
        <p:spPr>
          <a:xfrm>
            <a:off x="6008523" y="1727204"/>
            <a:ext cx="1025903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>
            <a:stCxn id="39" idx="6"/>
            <a:endCxn id="42" idx="2"/>
          </p:cNvCxnSpPr>
          <p:nvPr/>
        </p:nvCxnSpPr>
        <p:spPr>
          <a:xfrm>
            <a:off x="7563509" y="1727204"/>
            <a:ext cx="1025903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텍스트 상자 51"/>
          <p:cNvSpPr txBox="1"/>
          <p:nvPr/>
        </p:nvSpPr>
        <p:spPr>
          <a:xfrm>
            <a:off x="6213367" y="1471147"/>
            <a:ext cx="5132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100" b="1" dirty="0" smtClean="0">
                <a:solidFill>
                  <a:schemeClr val="accent6"/>
                </a:solidFill>
              </a:rPr>
              <a:t>Auto</a:t>
            </a:r>
            <a:endParaRPr kumimoji="1" lang="ko-KR" altLang="en-US" sz="1100" b="1" dirty="0">
              <a:solidFill>
                <a:schemeClr val="accent6"/>
              </a:solidFill>
            </a:endParaRPr>
          </a:p>
        </p:txBody>
      </p:sp>
      <p:sp>
        <p:nvSpPr>
          <p:cNvPr id="53" name="텍스트 상자 52"/>
          <p:cNvSpPr txBox="1"/>
          <p:nvPr/>
        </p:nvSpPr>
        <p:spPr>
          <a:xfrm>
            <a:off x="7762407" y="1478704"/>
            <a:ext cx="6222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100" b="1" dirty="0" smtClean="0">
                <a:solidFill>
                  <a:schemeClr val="accent6"/>
                </a:solidFill>
              </a:rPr>
              <a:t>Cancel</a:t>
            </a:r>
            <a:endParaRPr kumimoji="1" lang="ko-KR" altLang="en-US" sz="1100" b="1" dirty="0">
              <a:solidFill>
                <a:schemeClr val="accent6"/>
              </a:solidFill>
            </a:endParaRPr>
          </a:p>
        </p:txBody>
      </p:sp>
      <p:sp>
        <p:nvSpPr>
          <p:cNvPr id="55" name="텍스트 상자 54"/>
          <p:cNvSpPr txBox="1"/>
          <p:nvPr/>
        </p:nvSpPr>
        <p:spPr>
          <a:xfrm>
            <a:off x="6968286" y="2959180"/>
            <a:ext cx="2241885" cy="610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동시에 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처리 못하게 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Synchronized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처리</a:t>
            </a:r>
            <a:endParaRPr kumimoji="1"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6" name="텍스트 상자 55"/>
          <p:cNvSpPr txBox="1"/>
          <p:nvPr/>
        </p:nvSpPr>
        <p:spPr>
          <a:xfrm>
            <a:off x="8794386" y="510938"/>
            <a:ext cx="1926123" cy="610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모든 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Pending, Running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Job</a:t>
            </a:r>
            <a:r>
              <a:rPr kumimoji="1"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을 취소합니다</a:t>
            </a:r>
            <a:r>
              <a:rPr kumimoji="1"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cxnSp>
        <p:nvCxnSpPr>
          <p:cNvPr id="58" name="구부러진 연결선[U] 57"/>
          <p:cNvCxnSpPr>
            <a:stCxn id="56" idx="1"/>
            <a:endCxn id="53" idx="3"/>
          </p:cNvCxnSpPr>
          <p:nvPr/>
        </p:nvCxnSpPr>
        <p:spPr>
          <a:xfrm rot="10800000" flipV="1">
            <a:off x="8384694" y="816245"/>
            <a:ext cx="409693" cy="793263"/>
          </a:xfrm>
          <a:prstGeom prst="curvedConnector3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>
            <a:stCxn id="42" idx="6"/>
            <a:endCxn id="45" idx="2"/>
          </p:cNvCxnSpPr>
          <p:nvPr/>
        </p:nvCxnSpPr>
        <p:spPr>
          <a:xfrm>
            <a:off x="9118495" y="1727204"/>
            <a:ext cx="2136533" cy="844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텍스트 상자 61"/>
          <p:cNvSpPr txBox="1"/>
          <p:nvPr/>
        </p:nvSpPr>
        <p:spPr>
          <a:xfrm>
            <a:off x="9127552" y="1466572"/>
            <a:ext cx="19944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100" b="1" smtClean="0">
                <a:solidFill>
                  <a:schemeClr val="accent6"/>
                </a:solidFill>
              </a:rPr>
              <a:t>Process jobs in Next Stage</a:t>
            </a:r>
            <a:endParaRPr kumimoji="1" lang="ko-KR" altLang="en-US" sz="1100" b="1" dirty="0">
              <a:solidFill>
                <a:schemeClr val="accent6"/>
              </a:solidFill>
            </a:endParaRPr>
          </a:p>
        </p:txBody>
      </p:sp>
      <p:sp>
        <p:nvSpPr>
          <p:cNvPr id="64" name="텍스트 상자 63"/>
          <p:cNvSpPr txBox="1"/>
          <p:nvPr/>
        </p:nvSpPr>
        <p:spPr>
          <a:xfrm>
            <a:off x="9613346" y="2927289"/>
            <a:ext cx="2241885" cy="107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파이프라인 내의 전체 </a:t>
            </a:r>
            <a:r>
              <a:rPr kumimoji="1"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Job</a:t>
            </a:r>
            <a:r>
              <a:rPr kumimoji="1" lang="ko-KR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에서 </a:t>
            </a:r>
            <a:r>
              <a:rPr kumimoji="1"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Status</a:t>
            </a:r>
            <a:r>
              <a:rPr kumimoji="1" lang="ko-KR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를 계산하는데 이게 곧 </a:t>
            </a:r>
            <a:r>
              <a:rPr kumimoji="1"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Canceled</a:t>
            </a:r>
            <a:r>
              <a:rPr kumimoji="1" lang="ko-KR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가 되면서 </a:t>
            </a:r>
            <a:r>
              <a:rPr kumimoji="1"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Canceled</a:t>
            </a:r>
            <a:r>
              <a:rPr kumimoji="1" lang="ko-KR" altLang="en-US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처리됨</a:t>
            </a:r>
            <a:r>
              <a:rPr kumimoji="1" lang="en-US" altLang="ko-KR" sz="11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7426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비동기로 처리하는 이유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0250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상자 9"/>
          <p:cNvSpPr txBox="1"/>
          <p:nvPr/>
        </p:nvSpPr>
        <p:spPr>
          <a:xfrm>
            <a:off x="838201" y="1556391"/>
            <a:ext cx="10228728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Action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을 예를 들면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;</a:t>
            </a:r>
          </a:p>
          <a:p>
            <a:pPr marL="228600" indent="-228600">
              <a:lnSpc>
                <a:spcPct val="150000"/>
              </a:lnSpc>
              <a:buAutoNum type="alphaUcPeriod"/>
            </a:pP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을 한 사용자와 다른 사용자는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Pipeline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이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처리되기 전까지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Pending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을 보고 있다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AutoNum type="alphaUcPeriod"/>
            </a:pP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그래서 또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을 한다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AutoNum type="alphaUcPeriod"/>
            </a:pP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이 작업은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Synchronized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작업이므로 처음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이 완료될 때까지 기다린다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AutoNum type="alphaUcPeriod"/>
            </a:pP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그리고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처리를 한다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하지만 이미 처음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때 다 처리가 되었으므로 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Cancel</a:t>
            </a: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할 것이 없다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228600" indent="-228600">
              <a:lnSpc>
                <a:spcPct val="150000"/>
              </a:lnSpc>
              <a:buAutoNum type="alphaUcPeriod"/>
            </a:pPr>
            <a:r>
              <a:rPr kumimoji="1"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그렇게 종료된다</a:t>
            </a:r>
            <a:r>
              <a:rPr kumimoji="1"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kumimoji="1" lang="ko-KR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텍스트 상자 36"/>
          <p:cNvSpPr txBox="1"/>
          <p:nvPr/>
        </p:nvSpPr>
        <p:spPr>
          <a:xfrm>
            <a:off x="1398494" y="4218908"/>
            <a:ext cx="9480177" cy="373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ko-KR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Job</a:t>
            </a:r>
            <a:r>
              <a:rPr kumimoji="1" lang="ko-KR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이 많은 경우 다소 시간이 소요될 수 있으므로 비동기 처리가 효과적입니다</a:t>
            </a:r>
            <a:r>
              <a:rPr kumimoji="1" lang="en-US" altLang="ko-KR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kumimoji="1"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864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빌드 로그 처리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76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Incremental build trace update 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45459" y="1290917"/>
            <a:ext cx="2832846" cy="4975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PATCH /ci/</a:t>
            </a:r>
            <a:r>
              <a:rPr kumimoji="1" lang="en-US" altLang="ko-K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api</a:t>
            </a:r>
            <a:r>
              <a:rPr kumimoji="1" lang="en-US" altLang="ko-K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/v1/builds/:</a:t>
            </a:r>
            <a:r>
              <a:rPr kumimoji="1"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id/</a:t>
            </a:r>
            <a:r>
              <a:rPr kumimoji="1" lang="en-US" altLang="ko-KR" sz="105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trace.txt</a:t>
            </a:r>
            <a:endParaRPr kumimoji="1" lang="ko-KR" altLang="en-U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558118" y="1290916"/>
            <a:ext cx="2832846" cy="4975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ko-KR" sz="105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Runner</a:t>
            </a:r>
            <a:endParaRPr kumimoji="1" lang="ko-KR" altLang="en-U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텍스트 상자 1"/>
          <p:cNvSpPr txBox="1"/>
          <p:nvPr/>
        </p:nvSpPr>
        <p:spPr>
          <a:xfrm>
            <a:off x="524436" y="5822576"/>
            <a:ext cx="9788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Runner</a:t>
            </a:r>
            <a:r>
              <a:rPr kumimoji="1" lang="ko-KR" altLang="en-US" dirty="0" smtClean="0"/>
              <a:t> 에서 주기적으로 </a:t>
            </a:r>
            <a:r>
              <a:rPr kumimoji="1" lang="en-US" altLang="ko-KR" dirty="0" smtClean="0"/>
              <a:t>CI </a:t>
            </a:r>
            <a:r>
              <a:rPr kumimoji="1" lang="ko-KR" altLang="en-US" dirty="0" smtClean="0"/>
              <a:t>쪽에 데이터를 전송하면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이 데이터를 로그 파일에 추가하는 구조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4972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914901" y="1569450"/>
            <a:ext cx="1845129" cy="4792433"/>
            <a:chOff x="947057" y="334735"/>
            <a:chExt cx="1845129" cy="4792433"/>
          </a:xfrm>
        </p:grpSpPr>
        <p:sp>
          <p:nvSpPr>
            <p:cNvPr id="5" name="직사각형 4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Worker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0" name="직선 연결선[R] 9"/>
            <p:cNvCxnSpPr>
              <a:stCxn id="5" idx="2"/>
            </p:cNvCxnSpPr>
            <p:nvPr/>
          </p:nvCxnSpPr>
          <p:spPr>
            <a:xfrm>
              <a:off x="1869622" y="693964"/>
              <a:ext cx="0" cy="44332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/>
          <p:cNvGrpSpPr/>
          <p:nvPr/>
        </p:nvGrpSpPr>
        <p:grpSpPr>
          <a:xfrm>
            <a:off x="7239001" y="334735"/>
            <a:ext cx="1845129" cy="5878286"/>
            <a:chOff x="947057" y="334735"/>
            <a:chExt cx="1845129" cy="5878286"/>
          </a:xfrm>
        </p:grpSpPr>
        <p:sp>
          <p:nvSpPr>
            <p:cNvPr id="13" name="직사각형 12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pain-</a:t>
              </a:r>
              <a:r>
                <a:rPr kumimoji="1" lang="en-US" altLang="ko-KR" sz="8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container.js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4" name="직선 연결선[R] 13"/>
            <p:cNvCxnSpPr/>
            <p:nvPr/>
          </p:nvCxnSpPr>
          <p:spPr>
            <a:xfrm flipH="1">
              <a:off x="1869621" y="693964"/>
              <a:ext cx="1" cy="55190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직사각형 14"/>
          <p:cNvSpPr/>
          <p:nvPr/>
        </p:nvSpPr>
        <p:spPr>
          <a:xfrm>
            <a:off x="5788841" y="2704205"/>
            <a:ext cx="106135" cy="61232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21" name="그룹 20"/>
          <p:cNvGrpSpPr/>
          <p:nvPr/>
        </p:nvGrpSpPr>
        <p:grpSpPr>
          <a:xfrm>
            <a:off x="3498542" y="1487501"/>
            <a:ext cx="1415457" cy="267079"/>
            <a:chOff x="1616529" y="972460"/>
            <a:chExt cx="1661432" cy="215444"/>
          </a:xfrm>
        </p:grpSpPr>
        <p:cxnSp>
          <p:nvCxnSpPr>
            <p:cNvPr id="17" name="직선 화살표 연결선 16"/>
            <p:cNvCxnSpPr/>
            <p:nvPr/>
          </p:nvCxnSpPr>
          <p:spPr>
            <a:xfrm>
              <a:off x="1616529" y="1187904"/>
              <a:ext cx="1661432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텍스트 상자 17"/>
            <p:cNvSpPr txBox="1"/>
            <p:nvPr/>
          </p:nvSpPr>
          <p:spPr>
            <a:xfrm>
              <a:off x="2083277" y="972460"/>
              <a:ext cx="72648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80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new worker</a:t>
              </a:r>
              <a:endParaRPr kumimoji="1"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8108497" y="881743"/>
            <a:ext cx="106135" cy="61232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3" name="직선 화살표 연결선 22"/>
          <p:cNvCxnSpPr>
            <a:endCxn id="20" idx="1"/>
          </p:cNvCxnSpPr>
          <p:nvPr/>
        </p:nvCxnSpPr>
        <p:spPr>
          <a:xfrm>
            <a:off x="5937476" y="1902143"/>
            <a:ext cx="2224088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/>
          <p:cNvGrpSpPr/>
          <p:nvPr/>
        </p:nvGrpSpPr>
        <p:grpSpPr>
          <a:xfrm>
            <a:off x="2463241" y="334735"/>
            <a:ext cx="1845129" cy="5878286"/>
            <a:chOff x="947057" y="334735"/>
            <a:chExt cx="1845129" cy="5878286"/>
          </a:xfrm>
        </p:grpSpPr>
        <p:sp>
          <p:nvSpPr>
            <p:cNvPr id="27" name="직사각형 26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RunnerScheduler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8" name="직선 연결선[R] 27"/>
            <p:cNvCxnSpPr/>
            <p:nvPr/>
          </p:nvCxnSpPr>
          <p:spPr>
            <a:xfrm flipH="1">
              <a:off x="1869621" y="693964"/>
              <a:ext cx="1" cy="55190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직사각형 28"/>
          <p:cNvSpPr/>
          <p:nvPr/>
        </p:nvSpPr>
        <p:spPr>
          <a:xfrm>
            <a:off x="3338260" y="881743"/>
            <a:ext cx="106135" cy="2948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0" name="그룹 29"/>
          <p:cNvGrpSpPr/>
          <p:nvPr/>
        </p:nvGrpSpPr>
        <p:grpSpPr>
          <a:xfrm>
            <a:off x="1671305" y="881743"/>
            <a:ext cx="1661432" cy="215444"/>
            <a:chOff x="1616529" y="976541"/>
            <a:chExt cx="1661432" cy="215444"/>
          </a:xfrm>
        </p:grpSpPr>
        <p:cxnSp>
          <p:nvCxnSpPr>
            <p:cNvPr id="31" name="직선 화살표 연결선 30"/>
            <p:cNvCxnSpPr/>
            <p:nvPr/>
          </p:nvCxnSpPr>
          <p:spPr>
            <a:xfrm>
              <a:off x="1616529" y="1187904"/>
              <a:ext cx="1661432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텍스트 상자 31"/>
            <p:cNvSpPr txBox="1"/>
            <p:nvPr/>
          </p:nvSpPr>
          <p:spPr>
            <a:xfrm>
              <a:off x="1860870" y="976541"/>
              <a:ext cx="1164101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80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saveActivePaneItem</a:t>
              </a:r>
              <a:r>
                <a:rPr kumimoji="1" lang="en-US" altLang="ko-KR" sz="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()</a:t>
              </a:r>
              <a:endParaRPr kumimoji="1"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3387786" y="1279306"/>
            <a:ext cx="106135" cy="2253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35" name="꺾인 연결선[E] 34"/>
          <p:cNvCxnSpPr>
            <a:endCxn id="48" idx="6"/>
          </p:cNvCxnSpPr>
          <p:nvPr/>
        </p:nvCxnSpPr>
        <p:spPr>
          <a:xfrm rot="16200000" flipH="1">
            <a:off x="3247398" y="1202798"/>
            <a:ext cx="442621" cy="48622"/>
          </a:xfrm>
          <a:prstGeom prst="bentConnector4">
            <a:avLst>
              <a:gd name="adj1" fmla="val 2623"/>
              <a:gd name="adj2" fmla="val 5701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endCxn id="15" idx="1"/>
          </p:cNvCxnSpPr>
          <p:nvPr/>
        </p:nvCxnSpPr>
        <p:spPr>
          <a:xfrm>
            <a:off x="3493921" y="3010366"/>
            <a:ext cx="2294920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텍스트 상자 40"/>
          <p:cNvSpPr txBox="1"/>
          <p:nvPr/>
        </p:nvSpPr>
        <p:spPr>
          <a:xfrm>
            <a:off x="3732352" y="1261566"/>
            <a:ext cx="90762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getActivePane</a:t>
            </a: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텍스트 상자 42"/>
          <p:cNvSpPr txBox="1"/>
          <p:nvPr/>
        </p:nvSpPr>
        <p:spPr>
          <a:xfrm>
            <a:off x="6585849" y="1124860"/>
            <a:ext cx="11144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getActivePaneItem()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9563100" y="334735"/>
            <a:ext cx="1845129" cy="5878286"/>
            <a:chOff x="947057" y="334735"/>
            <a:chExt cx="1845129" cy="5878286"/>
          </a:xfrm>
        </p:grpSpPr>
        <p:sp>
          <p:nvSpPr>
            <p:cNvPr id="45" name="직사각형 44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pain.js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46" name="직선 연결선[R] 45"/>
            <p:cNvCxnSpPr/>
            <p:nvPr/>
          </p:nvCxnSpPr>
          <p:spPr>
            <a:xfrm flipH="1">
              <a:off x="1869621" y="693964"/>
              <a:ext cx="1" cy="55190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직사각형 46"/>
          <p:cNvSpPr/>
          <p:nvPr/>
        </p:nvSpPr>
        <p:spPr>
          <a:xfrm>
            <a:off x="10432595" y="2049782"/>
            <a:ext cx="106135" cy="2055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8" name="타원 47"/>
          <p:cNvSpPr/>
          <p:nvPr/>
        </p:nvSpPr>
        <p:spPr>
          <a:xfrm>
            <a:off x="3082583" y="1243202"/>
            <a:ext cx="410436" cy="41043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51" name="직선 화살표 연결선 50"/>
          <p:cNvCxnSpPr/>
          <p:nvPr/>
        </p:nvCxnSpPr>
        <p:spPr>
          <a:xfrm>
            <a:off x="3493019" y="2482999"/>
            <a:ext cx="6939576" cy="482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텍스트 상자 53"/>
          <p:cNvSpPr txBox="1"/>
          <p:nvPr/>
        </p:nvSpPr>
        <p:spPr>
          <a:xfrm>
            <a:off x="4158508" y="2266871"/>
            <a:ext cx="9653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saveActiveItem</a:t>
            </a: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0485662" y="2771421"/>
            <a:ext cx="106135" cy="61232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57" name="꺾인 연결선[E] 56"/>
          <p:cNvCxnSpPr/>
          <p:nvPr/>
        </p:nvCxnSpPr>
        <p:spPr>
          <a:xfrm rot="16200000" flipH="1">
            <a:off x="10337535" y="2747110"/>
            <a:ext cx="442621" cy="48622"/>
          </a:xfrm>
          <a:prstGeom prst="bentConnector4">
            <a:avLst>
              <a:gd name="adj1" fmla="val 2623"/>
              <a:gd name="adj2" fmla="val 5701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텍스트 상자 57"/>
          <p:cNvSpPr txBox="1"/>
          <p:nvPr/>
        </p:nvSpPr>
        <p:spPr>
          <a:xfrm>
            <a:off x="10821012" y="2671937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saveItem</a:t>
            </a: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632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Dockerizing</a:t>
            </a:r>
            <a:endParaRPr kumimoji="1"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4383741" y="2030505"/>
            <a:ext cx="2232212" cy="86061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Apache HTTPD</a:t>
            </a:r>
          </a:p>
          <a:p>
            <a:pPr algn="ctr"/>
            <a:r>
              <a:rPr kumimoji="1" lang="en-US" altLang="ko-KR" dirty="0" smtClean="0"/>
              <a:t>+ Subversion</a:t>
            </a:r>
            <a:endParaRPr kumimoji="1"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2505635" y="3514163"/>
            <a:ext cx="2232212" cy="86061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 smtClean="0"/>
              <a:t>TeamCode</a:t>
            </a:r>
            <a:endParaRPr kumimoji="1"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4397188" y="4997821"/>
            <a:ext cx="2232212" cy="86061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PostgreSQL</a:t>
            </a:r>
            <a:endParaRPr kumimoji="1"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5585012" y="3471578"/>
            <a:ext cx="2232212" cy="86061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ElasticSearch</a:t>
            </a:r>
            <a:endParaRPr kumimoji="1"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389529" y="4997821"/>
            <a:ext cx="2232212" cy="86061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Job Scheduler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63230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4914901" y="2878414"/>
            <a:ext cx="1845129" cy="2783094"/>
            <a:chOff x="947057" y="334735"/>
            <a:chExt cx="1845129" cy="2783094"/>
          </a:xfrm>
        </p:grpSpPr>
        <p:sp>
          <p:nvSpPr>
            <p:cNvPr id="5" name="직사각형 4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build.go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0" name="직선 연결선[R] 9"/>
            <p:cNvCxnSpPr>
              <a:stCxn id="5" idx="2"/>
            </p:cNvCxnSpPr>
            <p:nvPr/>
          </p:nvCxnSpPr>
          <p:spPr>
            <a:xfrm>
              <a:off x="1869622" y="693964"/>
              <a:ext cx="0" cy="24238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/>
          <p:cNvGrpSpPr/>
          <p:nvPr/>
        </p:nvGrpSpPr>
        <p:grpSpPr>
          <a:xfrm>
            <a:off x="7203620" y="3729433"/>
            <a:ext cx="1845129" cy="1364220"/>
            <a:chOff x="947057" y="334735"/>
            <a:chExt cx="1845129" cy="1364220"/>
          </a:xfrm>
        </p:grpSpPr>
        <p:sp>
          <p:nvSpPr>
            <p:cNvPr id="13" name="직사각형 12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executor.go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4" name="직선 연결선[R] 13"/>
            <p:cNvCxnSpPr/>
            <p:nvPr/>
          </p:nvCxnSpPr>
          <p:spPr>
            <a:xfrm flipH="1">
              <a:off x="1869622" y="693964"/>
              <a:ext cx="1" cy="10049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직사각형 14"/>
          <p:cNvSpPr/>
          <p:nvPr/>
        </p:nvSpPr>
        <p:spPr>
          <a:xfrm>
            <a:off x="5788841" y="3475183"/>
            <a:ext cx="106135" cy="137939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8108497" y="881743"/>
            <a:ext cx="106135" cy="61232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3" name="직선 화살표 연결선 22"/>
          <p:cNvCxnSpPr>
            <a:endCxn id="20" idx="1"/>
          </p:cNvCxnSpPr>
          <p:nvPr/>
        </p:nvCxnSpPr>
        <p:spPr>
          <a:xfrm>
            <a:off x="5937476" y="1902143"/>
            <a:ext cx="2224088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/>
          <p:cNvGrpSpPr/>
          <p:nvPr/>
        </p:nvGrpSpPr>
        <p:grpSpPr>
          <a:xfrm>
            <a:off x="2463241" y="334735"/>
            <a:ext cx="1845129" cy="5878286"/>
            <a:chOff x="947057" y="334735"/>
            <a:chExt cx="1845129" cy="5878286"/>
          </a:xfrm>
        </p:grpSpPr>
        <p:sp>
          <p:nvSpPr>
            <p:cNvPr id="27" name="직사각형 26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multi.go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8" name="직선 연결선[R] 27"/>
            <p:cNvCxnSpPr/>
            <p:nvPr/>
          </p:nvCxnSpPr>
          <p:spPr>
            <a:xfrm flipH="1">
              <a:off x="1869621" y="693964"/>
              <a:ext cx="1" cy="55190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직사각형 28"/>
          <p:cNvSpPr/>
          <p:nvPr/>
        </p:nvSpPr>
        <p:spPr>
          <a:xfrm>
            <a:off x="3338260" y="881743"/>
            <a:ext cx="106135" cy="35298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0" name="그룹 29"/>
          <p:cNvGrpSpPr/>
          <p:nvPr/>
        </p:nvGrpSpPr>
        <p:grpSpPr>
          <a:xfrm>
            <a:off x="1671305" y="881743"/>
            <a:ext cx="1661432" cy="215444"/>
            <a:chOff x="1616529" y="976541"/>
            <a:chExt cx="1661432" cy="215444"/>
          </a:xfrm>
        </p:grpSpPr>
        <p:cxnSp>
          <p:nvCxnSpPr>
            <p:cNvPr id="31" name="직선 화살표 연결선 30"/>
            <p:cNvCxnSpPr/>
            <p:nvPr/>
          </p:nvCxnSpPr>
          <p:spPr>
            <a:xfrm>
              <a:off x="1616529" y="1187904"/>
              <a:ext cx="1661432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텍스트 상자 31"/>
            <p:cNvSpPr txBox="1"/>
            <p:nvPr/>
          </p:nvSpPr>
          <p:spPr>
            <a:xfrm>
              <a:off x="2232282" y="976541"/>
              <a:ext cx="42992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80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Run()</a:t>
              </a:r>
              <a:endParaRPr kumimoji="1"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3387786" y="1279306"/>
            <a:ext cx="106135" cy="299336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35" name="꺾인 연결선[E] 34"/>
          <p:cNvCxnSpPr/>
          <p:nvPr/>
        </p:nvCxnSpPr>
        <p:spPr>
          <a:xfrm rot="16200000" flipH="1">
            <a:off x="3316968" y="1268269"/>
            <a:ext cx="306158" cy="54143"/>
          </a:xfrm>
          <a:prstGeom prst="bentConnector4">
            <a:avLst>
              <a:gd name="adj1" fmla="val 16485"/>
              <a:gd name="adj2" fmla="val 522215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endCxn id="5" idx="1"/>
          </p:cNvCxnSpPr>
          <p:nvPr/>
        </p:nvCxnSpPr>
        <p:spPr>
          <a:xfrm flipV="1">
            <a:off x="3605195" y="3058029"/>
            <a:ext cx="1309706" cy="179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텍스트 상자 40"/>
          <p:cNvSpPr txBox="1"/>
          <p:nvPr/>
        </p:nvSpPr>
        <p:spPr>
          <a:xfrm>
            <a:off x="3732352" y="1217371"/>
            <a:ext cx="8370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startWorkers</a:t>
            </a: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텍스트 상자 42"/>
          <p:cNvSpPr txBox="1"/>
          <p:nvPr/>
        </p:nvSpPr>
        <p:spPr>
          <a:xfrm>
            <a:off x="6585849" y="1124860"/>
            <a:ext cx="11144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getActivePaneItem()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9563100" y="334735"/>
            <a:ext cx="1845129" cy="5878286"/>
            <a:chOff x="947057" y="334735"/>
            <a:chExt cx="1845129" cy="5878286"/>
          </a:xfrm>
        </p:grpSpPr>
        <p:sp>
          <p:nvSpPr>
            <p:cNvPr id="45" name="직사각형 44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pain.js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46" name="직선 연결선[R] 45"/>
            <p:cNvCxnSpPr/>
            <p:nvPr/>
          </p:nvCxnSpPr>
          <p:spPr>
            <a:xfrm flipH="1">
              <a:off x="1869621" y="693964"/>
              <a:ext cx="1" cy="55190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직사각형 46"/>
          <p:cNvSpPr/>
          <p:nvPr/>
        </p:nvSpPr>
        <p:spPr>
          <a:xfrm>
            <a:off x="10432595" y="2049782"/>
            <a:ext cx="106135" cy="2055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8" name="타원 47"/>
          <p:cNvSpPr/>
          <p:nvPr/>
        </p:nvSpPr>
        <p:spPr>
          <a:xfrm>
            <a:off x="3082583" y="1243202"/>
            <a:ext cx="410436" cy="41043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4" name="텍스트 상자 53"/>
          <p:cNvSpPr txBox="1"/>
          <p:nvPr/>
        </p:nvSpPr>
        <p:spPr>
          <a:xfrm>
            <a:off x="3884294" y="2359910"/>
            <a:ext cx="7553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requestJob</a:t>
            </a: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0485662" y="2771421"/>
            <a:ext cx="106135" cy="61232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57" name="꺾인 연결선[E] 56"/>
          <p:cNvCxnSpPr/>
          <p:nvPr/>
        </p:nvCxnSpPr>
        <p:spPr>
          <a:xfrm rot="16200000" flipH="1">
            <a:off x="10337535" y="2747110"/>
            <a:ext cx="442621" cy="48622"/>
          </a:xfrm>
          <a:prstGeom prst="bentConnector4">
            <a:avLst>
              <a:gd name="adj1" fmla="val 2623"/>
              <a:gd name="adj2" fmla="val 5701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텍스트 상자 57"/>
          <p:cNvSpPr txBox="1"/>
          <p:nvPr/>
        </p:nvSpPr>
        <p:spPr>
          <a:xfrm>
            <a:off x="10821012" y="2671937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saveItem</a:t>
            </a: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3438872" y="1659267"/>
            <a:ext cx="106135" cy="244611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38" name="꺾인 연결선[E] 37"/>
          <p:cNvCxnSpPr/>
          <p:nvPr/>
        </p:nvCxnSpPr>
        <p:spPr>
          <a:xfrm rot="16200000" flipH="1">
            <a:off x="3369187" y="1655303"/>
            <a:ext cx="306158" cy="54143"/>
          </a:xfrm>
          <a:prstGeom prst="bentConnector4">
            <a:avLst>
              <a:gd name="adj1" fmla="val 16485"/>
              <a:gd name="adj2" fmla="val 522215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텍스트 상자 38"/>
          <p:cNvSpPr txBox="1"/>
          <p:nvPr/>
        </p:nvSpPr>
        <p:spPr>
          <a:xfrm>
            <a:off x="3777554" y="1591233"/>
            <a:ext cx="976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processRunners</a:t>
            </a: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3491939" y="2084332"/>
            <a:ext cx="106135" cy="188490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49" name="꺾인 연결선[E] 48"/>
          <p:cNvCxnSpPr/>
          <p:nvPr/>
        </p:nvCxnSpPr>
        <p:spPr>
          <a:xfrm rot="16200000" flipH="1">
            <a:off x="3419404" y="2028782"/>
            <a:ext cx="306158" cy="54143"/>
          </a:xfrm>
          <a:prstGeom prst="bentConnector4">
            <a:avLst>
              <a:gd name="adj1" fmla="val 16485"/>
              <a:gd name="adj2" fmla="val 522215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텍스트 상자 49"/>
          <p:cNvSpPr txBox="1"/>
          <p:nvPr/>
        </p:nvSpPr>
        <p:spPr>
          <a:xfrm>
            <a:off x="3833104" y="1968921"/>
            <a:ext cx="9316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processRunner</a:t>
            </a: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3553479" y="2421457"/>
            <a:ext cx="106135" cy="1455693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53" name="꺾인 연결선[E] 52"/>
          <p:cNvCxnSpPr/>
          <p:nvPr/>
        </p:nvCxnSpPr>
        <p:spPr>
          <a:xfrm rot="16200000" flipH="1">
            <a:off x="3469404" y="2415868"/>
            <a:ext cx="306158" cy="54143"/>
          </a:xfrm>
          <a:prstGeom prst="bentConnector4">
            <a:avLst>
              <a:gd name="adj1" fmla="val 16485"/>
              <a:gd name="adj2" fmla="val 522215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텍스트 상자 54"/>
          <p:cNvSpPr txBox="1"/>
          <p:nvPr/>
        </p:nvSpPr>
        <p:spPr>
          <a:xfrm>
            <a:off x="3935132" y="2834523"/>
            <a:ext cx="644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new build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59" name="꺾인 연결선[E] 58"/>
          <p:cNvCxnSpPr/>
          <p:nvPr/>
        </p:nvCxnSpPr>
        <p:spPr>
          <a:xfrm rot="16200000" flipH="1">
            <a:off x="5709967" y="3416722"/>
            <a:ext cx="306158" cy="54143"/>
          </a:xfrm>
          <a:prstGeom prst="bentConnector4">
            <a:avLst>
              <a:gd name="adj1" fmla="val 16485"/>
              <a:gd name="adj2" fmla="val 522215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텍스트 상자 59"/>
          <p:cNvSpPr txBox="1"/>
          <p:nvPr/>
        </p:nvSpPr>
        <p:spPr>
          <a:xfrm>
            <a:off x="6124839" y="3367461"/>
            <a:ext cx="4299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Run()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 flipV="1">
            <a:off x="5899912" y="3908100"/>
            <a:ext cx="1309706" cy="179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6784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Docker Build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91026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모서리가 둥근 직사각형 13"/>
          <p:cNvSpPr/>
          <p:nvPr/>
        </p:nvSpPr>
        <p:spPr>
          <a:xfrm>
            <a:off x="6435821" y="806824"/>
            <a:ext cx="4335273" cy="4128247"/>
          </a:xfrm>
          <a:prstGeom prst="roundRect">
            <a:avLst>
              <a:gd name="adj" fmla="val 2314"/>
            </a:avLst>
          </a:prstGeom>
          <a:solidFill>
            <a:schemeClr val="bg1"/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1079412" y="2182451"/>
            <a:ext cx="1613647" cy="510989"/>
          </a:xfrm>
          <a:prstGeom prst="roundRect">
            <a:avLst>
              <a:gd name="adj" fmla="val 24562"/>
            </a:avLst>
          </a:prstGeom>
          <a:noFill/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New DockerExecutor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3354205" y="2182451"/>
            <a:ext cx="1613647" cy="510989"/>
          </a:xfrm>
          <a:prstGeom prst="roundRect">
            <a:avLst>
              <a:gd name="adj" fmla="val 24562"/>
            </a:avLst>
          </a:prstGeom>
          <a:noFill/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prepare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8856294" y="1344705"/>
            <a:ext cx="1613647" cy="510989"/>
          </a:xfrm>
          <a:prstGeom prst="roundRect">
            <a:avLst>
              <a:gd name="adj" fmla="val 24562"/>
            </a:avLst>
          </a:prstGeom>
          <a:solidFill>
            <a:schemeClr val="bg1"/>
          </a:solidFill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Prepare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8856293" y="2182451"/>
            <a:ext cx="1613647" cy="510989"/>
          </a:xfrm>
          <a:prstGeom prst="roundRect">
            <a:avLst>
              <a:gd name="adj" fmla="val 24562"/>
            </a:avLst>
          </a:prstGeom>
          <a:noFill/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Get Source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8856292" y="3047092"/>
            <a:ext cx="1613647" cy="510989"/>
          </a:xfrm>
          <a:prstGeom prst="roundRect">
            <a:avLst>
              <a:gd name="adj" fmla="val 24562"/>
            </a:avLst>
          </a:prstGeom>
          <a:noFill/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Download Artifact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cxnSp>
        <p:nvCxnSpPr>
          <p:cNvPr id="8" name="직선 화살표 연결선 7"/>
          <p:cNvCxnSpPr>
            <a:stCxn id="2" idx="3"/>
            <a:endCxn id="40" idx="1"/>
          </p:cNvCxnSpPr>
          <p:nvPr/>
        </p:nvCxnSpPr>
        <p:spPr>
          <a:xfrm>
            <a:off x="2693059" y="2437946"/>
            <a:ext cx="661146" cy="0"/>
          </a:xfrm>
          <a:prstGeom prst="straightConnector1">
            <a:avLst/>
          </a:prstGeom>
          <a:ln>
            <a:solidFill>
              <a:srgbClr val="4B617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9"/>
          <p:cNvSpPr/>
          <p:nvPr/>
        </p:nvSpPr>
        <p:spPr>
          <a:xfrm>
            <a:off x="4284841" y="4935071"/>
            <a:ext cx="1613647" cy="510989"/>
          </a:xfrm>
          <a:prstGeom prst="roundRect">
            <a:avLst>
              <a:gd name="adj" fmla="val 24562"/>
            </a:avLst>
          </a:prstGeom>
          <a:noFill/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Finish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5628998" y="2182451"/>
            <a:ext cx="1613647" cy="510989"/>
          </a:xfrm>
          <a:prstGeom prst="roundRect">
            <a:avLst>
              <a:gd name="adj" fmla="val 24562"/>
            </a:avLst>
          </a:prstGeom>
          <a:solidFill>
            <a:schemeClr val="bg1"/>
          </a:solidFill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Execute Scripts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cxnSp>
        <p:nvCxnSpPr>
          <p:cNvPr id="12" name="직선 화살표 연결선 11"/>
          <p:cNvCxnSpPr>
            <a:stCxn id="40" idx="3"/>
            <a:endCxn id="11" idx="1"/>
          </p:cNvCxnSpPr>
          <p:nvPr/>
        </p:nvCxnSpPr>
        <p:spPr>
          <a:xfrm>
            <a:off x="4967852" y="2437946"/>
            <a:ext cx="661146" cy="0"/>
          </a:xfrm>
          <a:prstGeom prst="straightConnector1">
            <a:avLst/>
          </a:prstGeom>
          <a:ln>
            <a:solidFill>
              <a:srgbClr val="4B617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모서리가 둥근 직사각형 15"/>
          <p:cNvSpPr/>
          <p:nvPr/>
        </p:nvSpPr>
        <p:spPr>
          <a:xfrm>
            <a:off x="8856292" y="3884838"/>
            <a:ext cx="1613647" cy="510989"/>
          </a:xfrm>
          <a:prstGeom prst="roundRect">
            <a:avLst>
              <a:gd name="adj" fmla="val 24562"/>
            </a:avLst>
          </a:prstGeom>
          <a:solidFill>
            <a:schemeClr val="bg1"/>
          </a:solidFill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Restore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cxnSp>
        <p:nvCxnSpPr>
          <p:cNvPr id="17" name="꺾인 연결선[E] 16"/>
          <p:cNvCxnSpPr>
            <a:stCxn id="14" idx="2"/>
            <a:endCxn id="10" idx="2"/>
          </p:cNvCxnSpPr>
          <p:nvPr/>
        </p:nvCxnSpPr>
        <p:spPr>
          <a:xfrm rot="5400000">
            <a:off x="6592068" y="3434669"/>
            <a:ext cx="510989" cy="3511793"/>
          </a:xfrm>
          <a:prstGeom prst="bentConnector3">
            <a:avLst>
              <a:gd name="adj1" fmla="val 144737"/>
            </a:avLst>
          </a:prstGeom>
          <a:ln>
            <a:solidFill>
              <a:srgbClr val="4B617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텍스트 상자 19"/>
          <p:cNvSpPr txBox="1"/>
          <p:nvPr/>
        </p:nvSpPr>
        <p:spPr>
          <a:xfrm>
            <a:off x="2934955" y="2809434"/>
            <a:ext cx="2452146" cy="6106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ko-KR" sz="1200" smtClean="0">
                <a:solidFill>
                  <a:srgbClr val="C00000"/>
                </a:solidFill>
              </a:rPr>
              <a:t>Prepare Build Working Directory</a:t>
            </a:r>
          </a:p>
          <a:p>
            <a:pPr algn="ctr">
              <a:lnSpc>
                <a:spcPct val="150000"/>
              </a:lnSpc>
            </a:pPr>
            <a:r>
              <a:rPr kumimoji="1" lang="en-US" altLang="ko-KR" sz="1200" dirty="0" smtClean="0">
                <a:solidFill>
                  <a:srgbClr val="C00000"/>
                </a:solidFill>
              </a:rPr>
              <a:t>Create a Docker Container</a:t>
            </a:r>
          </a:p>
        </p:txBody>
      </p:sp>
      <p:sp>
        <p:nvSpPr>
          <p:cNvPr id="22" name="텍스트 상자 21"/>
          <p:cNvSpPr txBox="1"/>
          <p:nvPr/>
        </p:nvSpPr>
        <p:spPr>
          <a:xfrm>
            <a:off x="289129" y="4522239"/>
            <a:ext cx="38455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kumimoji="1" lang="en-US" altLang="ko-KR" sz="1200" dirty="0" smtClean="0">
                <a:solidFill>
                  <a:srgbClr val="4B617C"/>
                </a:solidFill>
              </a:rPr>
              <a:t>Docker Container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는 이미 생성된 상태에서</a:t>
            </a:r>
            <a:endParaRPr kumimoji="1" lang="en-US" altLang="ko-KR" sz="1200" dirty="0" smtClean="0">
              <a:solidFill>
                <a:srgbClr val="4B617C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1200" dirty="0" smtClean="0">
                <a:solidFill>
                  <a:srgbClr val="4B617C"/>
                </a:solidFill>
              </a:rPr>
              <a:t>전체 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Stage 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가 순차적으로 수행</a:t>
            </a:r>
            <a:endParaRPr kumimoji="1" lang="en-US" altLang="ko-KR" sz="1200" dirty="0" smtClean="0">
              <a:solidFill>
                <a:srgbClr val="4B617C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1200" dirty="0" smtClean="0">
                <a:solidFill>
                  <a:srgbClr val="4B617C"/>
                </a:solidFill>
              </a:rPr>
              <a:t>수행되면서 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Container 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를 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Attaching </a:t>
            </a:r>
            <a:r>
              <a:rPr kumimoji="1" lang="en-US" altLang="ko-KR" sz="1200" dirty="0" smtClean="0">
                <a:solidFill>
                  <a:srgbClr val="4B617C"/>
                </a:solidFill>
                <a:sym typeface="Wingdings"/>
              </a:rPr>
              <a:t> Starting  Stopping</a:t>
            </a:r>
            <a:r>
              <a:rPr kumimoji="1" lang="ko-KR" altLang="en-US" sz="1200" dirty="0" smtClean="0">
                <a:solidFill>
                  <a:srgbClr val="4B617C"/>
                </a:solidFill>
                <a:sym typeface="Wingdings"/>
              </a:rPr>
              <a:t> 단계로 처리함</a:t>
            </a:r>
            <a:r>
              <a:rPr kumimoji="1" lang="en-US" altLang="ko-KR" sz="1200" dirty="0" smtClean="0">
                <a:solidFill>
                  <a:srgbClr val="4B617C"/>
                </a:solidFill>
                <a:sym typeface="Wingdings"/>
              </a:rPr>
              <a:t>.</a:t>
            </a:r>
            <a:endParaRPr kumimoji="1" lang="en-US" altLang="ko-KR" sz="1200" dirty="0" smtClean="0">
              <a:solidFill>
                <a:srgbClr val="4B617C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endParaRPr kumimoji="1" lang="en-US" altLang="ko-KR" sz="1200" dirty="0" smtClean="0">
              <a:solidFill>
                <a:srgbClr val="4B617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6411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1079412" y="2182451"/>
            <a:ext cx="1613647" cy="510989"/>
          </a:xfrm>
          <a:prstGeom prst="roundRect">
            <a:avLst>
              <a:gd name="adj" fmla="val 24562"/>
            </a:avLst>
          </a:prstGeom>
          <a:noFill/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smtClean="0">
                <a:solidFill>
                  <a:srgbClr val="4B617C"/>
                </a:solidFill>
              </a:rPr>
              <a:t>Prepare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sp>
        <p:nvSpPr>
          <p:cNvPr id="40" name="모서리가 둥근 직사각형 39"/>
          <p:cNvSpPr/>
          <p:nvPr/>
        </p:nvSpPr>
        <p:spPr>
          <a:xfrm>
            <a:off x="3114400" y="2182451"/>
            <a:ext cx="1613647" cy="510989"/>
          </a:xfrm>
          <a:prstGeom prst="roundRect">
            <a:avLst>
              <a:gd name="adj" fmla="val 24562"/>
            </a:avLst>
          </a:prstGeom>
          <a:noFill/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doRun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8856294" y="1344705"/>
            <a:ext cx="1613647" cy="510989"/>
          </a:xfrm>
          <a:prstGeom prst="roundRect">
            <a:avLst>
              <a:gd name="adj" fmla="val 24562"/>
            </a:avLst>
          </a:prstGeom>
          <a:solidFill>
            <a:srgbClr val="E2EBF5"/>
          </a:solidFill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Prepare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8856293" y="2182451"/>
            <a:ext cx="1613647" cy="510989"/>
          </a:xfrm>
          <a:prstGeom prst="roundRect">
            <a:avLst>
              <a:gd name="adj" fmla="val 24562"/>
            </a:avLst>
          </a:prstGeom>
          <a:noFill/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Get Source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8856292" y="3047092"/>
            <a:ext cx="1613647" cy="510989"/>
          </a:xfrm>
          <a:prstGeom prst="roundRect">
            <a:avLst>
              <a:gd name="adj" fmla="val 24562"/>
            </a:avLst>
          </a:prstGeom>
          <a:noFill/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Download Artifact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324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1079412" y="2182451"/>
            <a:ext cx="1613647" cy="510989"/>
          </a:xfrm>
          <a:prstGeom prst="roundRect">
            <a:avLst>
              <a:gd name="adj" fmla="val 24562"/>
            </a:avLst>
          </a:prstGeom>
          <a:solidFill>
            <a:schemeClr val="bg1"/>
          </a:solidFill>
          <a:ln w="28575">
            <a:solidFill>
              <a:srgbClr val="CFD7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 smtClean="0">
                <a:solidFill>
                  <a:srgbClr val="4B617C"/>
                </a:solidFill>
              </a:rPr>
              <a:t>Generate Scripts</a:t>
            </a:r>
            <a:endParaRPr kumimoji="1" lang="ko-KR" altLang="en-US" sz="1200" b="1" dirty="0">
              <a:solidFill>
                <a:srgbClr val="4B617C"/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11357447" y="332146"/>
            <a:ext cx="360000" cy="1524502"/>
            <a:chOff x="11357447" y="332146"/>
            <a:chExt cx="360000" cy="1524502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11357447" y="332146"/>
              <a:ext cx="360000" cy="360000"/>
            </a:xfrm>
            <a:prstGeom prst="roundRect">
              <a:avLst>
                <a:gd name="adj" fmla="val 24562"/>
              </a:avLst>
            </a:prstGeom>
            <a:solidFill>
              <a:schemeClr val="bg1"/>
            </a:solidFill>
            <a:ln w="28575">
              <a:solidFill>
                <a:srgbClr val="CFD7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200" b="1" dirty="0">
                <a:solidFill>
                  <a:srgbClr val="4B617C"/>
                </a:solidFill>
              </a:endParaRPr>
            </a:p>
          </p:txBody>
        </p:sp>
        <p:sp>
          <p:nvSpPr>
            <p:cNvPr id="6" name="모서리가 둥근 직사각형 5"/>
            <p:cNvSpPr/>
            <p:nvPr/>
          </p:nvSpPr>
          <p:spPr>
            <a:xfrm>
              <a:off x="11357447" y="914398"/>
              <a:ext cx="360000" cy="360000"/>
            </a:xfrm>
            <a:prstGeom prst="roundRect">
              <a:avLst>
                <a:gd name="adj" fmla="val 24562"/>
              </a:avLst>
            </a:prstGeom>
            <a:solidFill>
              <a:srgbClr val="E2EBF5"/>
            </a:solidFill>
            <a:ln w="28575">
              <a:solidFill>
                <a:srgbClr val="CFD7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200" b="1" dirty="0">
                <a:solidFill>
                  <a:srgbClr val="4B617C"/>
                </a:solidFill>
              </a:endParaRPr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11357447" y="1496648"/>
              <a:ext cx="360000" cy="360000"/>
            </a:xfrm>
            <a:prstGeom prst="roundRect">
              <a:avLst>
                <a:gd name="adj" fmla="val 24562"/>
              </a:avLst>
            </a:prstGeom>
            <a:solidFill>
              <a:schemeClr val="bg1"/>
            </a:solidFill>
            <a:ln w="28575">
              <a:solidFill>
                <a:srgbClr val="CFD7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sz="1200" b="1" dirty="0">
                <a:solidFill>
                  <a:srgbClr val="4B617C"/>
                </a:solidFill>
              </a:endParaRPr>
            </a:p>
          </p:txBody>
        </p:sp>
      </p:grpSp>
      <p:sp>
        <p:nvSpPr>
          <p:cNvPr id="4" name="텍스트 상자 3"/>
          <p:cNvSpPr txBox="1"/>
          <p:nvPr/>
        </p:nvSpPr>
        <p:spPr>
          <a:xfrm>
            <a:off x="10106717" y="955898"/>
            <a:ext cx="988732" cy="276999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algn="ctr">
              <a:defRPr kumimoji="1" sz="1200" b="1">
                <a:solidFill>
                  <a:srgbClr val="4B617C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dirty="0"/>
              <a:t>Get Source</a:t>
            </a:r>
            <a:endParaRPr lang="ko-KR" altLang="en-US" dirty="0"/>
          </a:p>
        </p:txBody>
      </p:sp>
      <p:cxnSp>
        <p:nvCxnSpPr>
          <p:cNvPr id="11" name="직선 화살표 연결선 10"/>
          <p:cNvCxnSpPr>
            <a:stCxn id="2" idx="3"/>
            <a:endCxn id="40" idx="1"/>
          </p:cNvCxnSpPr>
          <p:nvPr/>
        </p:nvCxnSpPr>
        <p:spPr>
          <a:xfrm>
            <a:off x="2693059" y="2437946"/>
            <a:ext cx="668839" cy="0"/>
          </a:xfrm>
          <a:prstGeom prst="straightConnector1">
            <a:avLst/>
          </a:prstGeom>
          <a:ln>
            <a:solidFill>
              <a:srgbClr val="4B617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stCxn id="40" idx="3"/>
            <a:endCxn id="10" idx="1"/>
          </p:cNvCxnSpPr>
          <p:nvPr/>
        </p:nvCxnSpPr>
        <p:spPr>
          <a:xfrm flipV="1">
            <a:off x="4975545" y="2437945"/>
            <a:ext cx="668840" cy="1"/>
          </a:xfrm>
          <a:prstGeom prst="straightConnector1">
            <a:avLst/>
          </a:prstGeom>
          <a:ln>
            <a:solidFill>
              <a:srgbClr val="4B617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텍스트 상자 16"/>
          <p:cNvSpPr txBox="1"/>
          <p:nvPr/>
        </p:nvSpPr>
        <p:spPr>
          <a:xfrm>
            <a:off x="1654441" y="2854803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smtClean="0">
                <a:solidFill>
                  <a:srgbClr val="4B617C"/>
                </a:solidFill>
              </a:rPr>
              <a:t>N/A</a:t>
            </a:r>
            <a:endParaRPr kumimoji="1" lang="en-US" altLang="ko-KR" sz="1200" dirty="0" smtClean="0">
              <a:solidFill>
                <a:srgbClr val="4B617C"/>
              </a:solidFill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3361898" y="2182451"/>
            <a:ext cx="1613647" cy="1491807"/>
            <a:chOff x="3114400" y="2182451"/>
            <a:chExt cx="1613647" cy="1491807"/>
          </a:xfrm>
        </p:grpSpPr>
        <p:sp>
          <p:nvSpPr>
            <p:cNvPr id="40" name="모서리가 둥근 직사각형 39"/>
            <p:cNvSpPr/>
            <p:nvPr/>
          </p:nvSpPr>
          <p:spPr>
            <a:xfrm>
              <a:off x="3114400" y="2182451"/>
              <a:ext cx="1613647" cy="510989"/>
            </a:xfrm>
            <a:prstGeom prst="roundRect">
              <a:avLst>
                <a:gd name="adj" fmla="val 24562"/>
              </a:avLst>
            </a:prstGeom>
            <a:solidFill>
              <a:schemeClr val="bg1"/>
            </a:solidFill>
            <a:ln w="28575">
              <a:solidFill>
                <a:srgbClr val="CFD7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 smtClean="0">
                  <a:solidFill>
                    <a:srgbClr val="4B617C"/>
                  </a:solidFill>
                </a:rPr>
                <a:t>Subversion Checkout</a:t>
              </a:r>
              <a:endParaRPr kumimoji="1" lang="ko-KR" altLang="en-US" sz="1200" b="1" dirty="0">
                <a:solidFill>
                  <a:srgbClr val="4B617C"/>
                </a:solidFill>
              </a:endParaRPr>
            </a:p>
          </p:txBody>
        </p:sp>
        <p:sp>
          <p:nvSpPr>
            <p:cNvPr id="18" name="텍스트 상자 17"/>
            <p:cNvSpPr txBox="1"/>
            <p:nvPr/>
          </p:nvSpPr>
          <p:spPr>
            <a:xfrm>
              <a:off x="3114400" y="2854803"/>
              <a:ext cx="1613647" cy="81945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ko-KR" sz="1050" dirty="0" smtClean="0">
                  <a:solidFill>
                    <a:srgbClr val="4B617C"/>
                  </a:solidFill>
                </a:rPr>
                <a:t>Host Directory </a:t>
              </a:r>
              <a:r>
                <a:rPr kumimoji="1" lang="ko-KR" altLang="en-US" sz="1050" dirty="0" smtClean="0">
                  <a:solidFill>
                    <a:srgbClr val="4B617C"/>
                  </a:solidFill>
                </a:rPr>
                <a:t>에 </a:t>
              </a:r>
              <a:r>
                <a:rPr kumimoji="1" lang="en-US" altLang="ko-KR" sz="1050" dirty="0" smtClean="0">
                  <a:solidFill>
                    <a:srgbClr val="4B617C"/>
                  </a:solidFill>
                </a:rPr>
                <a:t>Working Copy Directory </a:t>
              </a:r>
              <a:r>
                <a:rPr kumimoji="1" lang="ko-KR" altLang="en-US" sz="1050" dirty="0" smtClean="0">
                  <a:solidFill>
                    <a:srgbClr val="4B617C"/>
                  </a:solidFill>
                </a:rPr>
                <a:t>를 생성</a:t>
              </a:r>
              <a:endParaRPr kumimoji="1" lang="en-US" altLang="ko-KR" sz="1050" dirty="0" smtClean="0">
                <a:solidFill>
                  <a:srgbClr val="4B617C"/>
                </a:solidFill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5644384" y="2182450"/>
            <a:ext cx="1613648" cy="1491807"/>
            <a:chOff x="5149387" y="2182450"/>
            <a:chExt cx="1613648" cy="1491807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5149388" y="2182450"/>
              <a:ext cx="1613647" cy="510989"/>
            </a:xfrm>
            <a:prstGeom prst="roundRect">
              <a:avLst>
                <a:gd name="adj" fmla="val 24562"/>
              </a:avLst>
            </a:prstGeom>
            <a:solidFill>
              <a:schemeClr val="bg1"/>
            </a:solidFill>
            <a:ln w="28575">
              <a:solidFill>
                <a:srgbClr val="CFD7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b="1" dirty="0" smtClean="0">
                  <a:solidFill>
                    <a:srgbClr val="4B617C"/>
                  </a:solidFill>
                </a:rPr>
                <a:t>Attach a volume</a:t>
              </a:r>
              <a:endParaRPr kumimoji="1" lang="ko-KR" altLang="en-US" sz="1200" b="1" dirty="0">
                <a:solidFill>
                  <a:srgbClr val="4B617C"/>
                </a:solidFill>
              </a:endParaRPr>
            </a:p>
          </p:txBody>
        </p:sp>
        <p:sp>
          <p:nvSpPr>
            <p:cNvPr id="19" name="텍스트 상자 18"/>
            <p:cNvSpPr txBox="1"/>
            <p:nvPr/>
          </p:nvSpPr>
          <p:spPr>
            <a:xfrm>
              <a:off x="5149387" y="2854802"/>
              <a:ext cx="1613647" cy="81945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ko-KR" sz="1050" dirty="0" smtClean="0">
                  <a:solidFill>
                    <a:srgbClr val="4B617C"/>
                  </a:solidFill>
                </a:rPr>
                <a:t>Working Copy Directory</a:t>
              </a:r>
              <a:r>
                <a:rPr kumimoji="1" lang="ko-KR" altLang="en-US" sz="1050" dirty="0" smtClean="0">
                  <a:solidFill>
                    <a:srgbClr val="4B617C"/>
                  </a:solidFill>
                </a:rPr>
                <a:t> 를 현재 생성된</a:t>
              </a:r>
              <a:r>
                <a:rPr kumimoji="1" lang="en-US" altLang="ko-KR" sz="1050" dirty="0" smtClean="0">
                  <a:solidFill>
                    <a:srgbClr val="4B617C"/>
                  </a:solidFill>
                </a:rPr>
                <a:t> Container</a:t>
              </a:r>
              <a:r>
                <a:rPr kumimoji="1" lang="ko-KR" altLang="en-US" sz="1050" dirty="0" smtClean="0">
                  <a:solidFill>
                    <a:srgbClr val="4B617C"/>
                  </a:solidFill>
                </a:rPr>
                <a:t> 에 </a:t>
              </a:r>
              <a:r>
                <a:rPr kumimoji="1" lang="en-US" altLang="ko-KR" sz="1050" dirty="0" smtClean="0">
                  <a:solidFill>
                    <a:srgbClr val="4B617C"/>
                  </a:solidFill>
                </a:rPr>
                <a:t>Attach</a:t>
              </a:r>
            </a:p>
          </p:txBody>
        </p:sp>
      </p:grpSp>
      <p:sp>
        <p:nvSpPr>
          <p:cNvPr id="21" name="삼각형 20"/>
          <p:cNvSpPr/>
          <p:nvPr/>
        </p:nvSpPr>
        <p:spPr>
          <a:xfrm rot="5400000">
            <a:off x="11116421" y="1014122"/>
            <a:ext cx="186237" cy="160549"/>
          </a:xfrm>
          <a:prstGeom prst="triangle">
            <a:avLst/>
          </a:prstGeom>
          <a:solidFill>
            <a:srgbClr val="0199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텍스트 상자 22"/>
          <p:cNvSpPr txBox="1"/>
          <p:nvPr/>
        </p:nvSpPr>
        <p:spPr>
          <a:xfrm>
            <a:off x="3361897" y="4292664"/>
            <a:ext cx="7014555" cy="30348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050" smtClean="0">
                <a:solidFill>
                  <a:srgbClr val="4B617C"/>
                </a:solidFill>
              </a:rPr>
              <a:t>/data/ci/builds/pipelines/{pipeline-id}/jobs/</a:t>
            </a:r>
            <a:endParaRPr kumimoji="1" lang="en-US" altLang="ko-KR" sz="1050" dirty="0" smtClean="0">
              <a:solidFill>
                <a:srgbClr val="4B617C"/>
              </a:solidFill>
            </a:endParaRPr>
          </a:p>
        </p:txBody>
      </p:sp>
      <p:cxnSp>
        <p:nvCxnSpPr>
          <p:cNvPr id="24" name="구부러진 연결선[U] 23"/>
          <p:cNvCxnSpPr>
            <a:stCxn id="18" idx="1"/>
            <a:endCxn id="23" idx="1"/>
          </p:cNvCxnSpPr>
          <p:nvPr/>
        </p:nvCxnSpPr>
        <p:spPr>
          <a:xfrm rot="10800000" flipV="1">
            <a:off x="3361898" y="3264531"/>
            <a:ext cx="1" cy="1179874"/>
          </a:xfrm>
          <a:prstGeom prst="curvedConnector3">
            <a:avLst>
              <a:gd name="adj1" fmla="val 22860100000"/>
            </a:avLst>
          </a:prstGeom>
          <a:ln>
            <a:solidFill>
              <a:srgbClr val="4B617C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6373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613377" y="1569450"/>
            <a:ext cx="1845129" cy="4792433"/>
            <a:chOff x="947057" y="334735"/>
            <a:chExt cx="1845129" cy="4792433"/>
          </a:xfrm>
        </p:grpSpPr>
        <p:sp>
          <p:nvSpPr>
            <p:cNvPr id="5" name="직사각형 4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DockerExecutor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0" name="직선 연결선[R] 9"/>
            <p:cNvCxnSpPr>
              <a:stCxn id="5" idx="2"/>
            </p:cNvCxnSpPr>
            <p:nvPr/>
          </p:nvCxnSpPr>
          <p:spPr>
            <a:xfrm>
              <a:off x="1869622" y="693964"/>
              <a:ext cx="0" cy="44332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그룹 11"/>
          <p:cNvGrpSpPr/>
          <p:nvPr/>
        </p:nvGrpSpPr>
        <p:grpSpPr>
          <a:xfrm>
            <a:off x="7239001" y="334735"/>
            <a:ext cx="1845129" cy="5878286"/>
            <a:chOff x="947057" y="334735"/>
            <a:chExt cx="1845129" cy="5878286"/>
          </a:xfrm>
        </p:grpSpPr>
        <p:sp>
          <p:nvSpPr>
            <p:cNvPr id="13" name="직사각형 12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pain-</a:t>
              </a:r>
              <a:r>
                <a:rPr kumimoji="1" lang="en-US" altLang="ko-KR" sz="8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container.js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4" name="직선 연결선[R] 13"/>
            <p:cNvCxnSpPr/>
            <p:nvPr/>
          </p:nvCxnSpPr>
          <p:spPr>
            <a:xfrm flipH="1">
              <a:off x="1869621" y="693964"/>
              <a:ext cx="1" cy="55190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직사각형 14"/>
          <p:cNvSpPr/>
          <p:nvPr/>
        </p:nvSpPr>
        <p:spPr>
          <a:xfrm>
            <a:off x="4494011" y="2146394"/>
            <a:ext cx="106135" cy="61232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21" name="그룹 20"/>
          <p:cNvGrpSpPr/>
          <p:nvPr/>
        </p:nvGrpSpPr>
        <p:grpSpPr>
          <a:xfrm>
            <a:off x="2205961" y="1527842"/>
            <a:ext cx="1415457" cy="226739"/>
            <a:chOff x="1616529" y="1005001"/>
            <a:chExt cx="1661432" cy="182903"/>
          </a:xfrm>
        </p:grpSpPr>
        <p:cxnSp>
          <p:nvCxnSpPr>
            <p:cNvPr id="17" name="직선 화살표 연결선 16"/>
            <p:cNvCxnSpPr/>
            <p:nvPr/>
          </p:nvCxnSpPr>
          <p:spPr>
            <a:xfrm>
              <a:off x="1616529" y="1187904"/>
              <a:ext cx="1661432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텍스트 상자 17"/>
            <p:cNvSpPr txBox="1"/>
            <p:nvPr/>
          </p:nvSpPr>
          <p:spPr>
            <a:xfrm>
              <a:off x="2083277" y="1005001"/>
              <a:ext cx="946806" cy="1737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new Executor</a:t>
              </a:r>
              <a:endParaRPr kumimoji="1"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8108497" y="881743"/>
            <a:ext cx="106135" cy="61232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23" name="직선 화살표 연결선 22"/>
          <p:cNvCxnSpPr>
            <a:endCxn id="15" idx="1"/>
          </p:cNvCxnSpPr>
          <p:nvPr/>
        </p:nvCxnSpPr>
        <p:spPr>
          <a:xfrm>
            <a:off x="2200438" y="2452555"/>
            <a:ext cx="2293573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그룹 25"/>
          <p:cNvGrpSpPr/>
          <p:nvPr/>
        </p:nvGrpSpPr>
        <p:grpSpPr>
          <a:xfrm>
            <a:off x="1170660" y="334735"/>
            <a:ext cx="1845129" cy="5878286"/>
            <a:chOff x="947057" y="334735"/>
            <a:chExt cx="1845129" cy="5878286"/>
          </a:xfrm>
        </p:grpSpPr>
        <p:sp>
          <p:nvSpPr>
            <p:cNvPr id="27" name="직사각형 26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rgbClr val="0199D8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smtClean="0">
                  <a:solidFill>
                    <a:schemeClr val="bg1"/>
                  </a:solidFill>
                </a:rPr>
                <a:t>Build</a:t>
              </a:r>
              <a:endParaRPr kumimoji="1" lang="ko-KR" altLang="en-US" sz="800" dirty="0">
                <a:solidFill>
                  <a:schemeClr val="bg1"/>
                </a:solidFill>
              </a:endParaRPr>
            </a:p>
          </p:txBody>
        </p:sp>
        <p:cxnSp>
          <p:nvCxnSpPr>
            <p:cNvPr id="28" name="직선 연결선[R] 27"/>
            <p:cNvCxnSpPr/>
            <p:nvPr/>
          </p:nvCxnSpPr>
          <p:spPr>
            <a:xfrm flipH="1">
              <a:off x="1869621" y="693964"/>
              <a:ext cx="1" cy="55190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직사각형 28"/>
          <p:cNvSpPr/>
          <p:nvPr/>
        </p:nvSpPr>
        <p:spPr>
          <a:xfrm>
            <a:off x="2045679" y="881743"/>
            <a:ext cx="106135" cy="29484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30" name="그룹 29"/>
          <p:cNvGrpSpPr/>
          <p:nvPr/>
        </p:nvGrpSpPr>
        <p:grpSpPr>
          <a:xfrm>
            <a:off x="378724" y="881743"/>
            <a:ext cx="1661432" cy="215444"/>
            <a:chOff x="1616529" y="976541"/>
            <a:chExt cx="1661432" cy="215444"/>
          </a:xfrm>
        </p:grpSpPr>
        <p:cxnSp>
          <p:nvCxnSpPr>
            <p:cNvPr id="31" name="직선 화살표 연결선 30"/>
            <p:cNvCxnSpPr/>
            <p:nvPr/>
          </p:nvCxnSpPr>
          <p:spPr>
            <a:xfrm>
              <a:off x="1616529" y="1187904"/>
              <a:ext cx="1661432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텍스트 상자 31"/>
            <p:cNvSpPr txBox="1"/>
            <p:nvPr/>
          </p:nvSpPr>
          <p:spPr>
            <a:xfrm>
              <a:off x="1860870" y="976541"/>
              <a:ext cx="4042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run()</a:t>
              </a:r>
              <a:endParaRPr kumimoji="1"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2095205" y="1279306"/>
            <a:ext cx="106135" cy="2253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35" name="꺾인 연결선[E] 34"/>
          <p:cNvCxnSpPr>
            <a:endCxn id="48" idx="6"/>
          </p:cNvCxnSpPr>
          <p:nvPr/>
        </p:nvCxnSpPr>
        <p:spPr>
          <a:xfrm rot="16200000" flipH="1">
            <a:off x="1954817" y="1202798"/>
            <a:ext cx="442621" cy="48622"/>
          </a:xfrm>
          <a:prstGeom prst="bentConnector4">
            <a:avLst>
              <a:gd name="adj1" fmla="val 2623"/>
              <a:gd name="adj2" fmla="val 5701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텍스트 상자 40"/>
          <p:cNvSpPr txBox="1"/>
          <p:nvPr/>
        </p:nvSpPr>
        <p:spPr>
          <a:xfrm>
            <a:off x="2439771" y="1261566"/>
            <a:ext cx="5533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doRun()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텍스트 상자 42"/>
          <p:cNvSpPr txBox="1"/>
          <p:nvPr/>
        </p:nvSpPr>
        <p:spPr>
          <a:xfrm>
            <a:off x="6585849" y="1124860"/>
            <a:ext cx="11144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getActivePaneItem()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4" name="그룹 43"/>
          <p:cNvGrpSpPr/>
          <p:nvPr/>
        </p:nvGrpSpPr>
        <p:grpSpPr>
          <a:xfrm>
            <a:off x="9563100" y="334735"/>
            <a:ext cx="1845129" cy="5878286"/>
            <a:chOff x="947057" y="334735"/>
            <a:chExt cx="1845129" cy="5878286"/>
          </a:xfrm>
        </p:grpSpPr>
        <p:sp>
          <p:nvSpPr>
            <p:cNvPr id="45" name="직사각형 44"/>
            <p:cNvSpPr/>
            <p:nvPr/>
          </p:nvSpPr>
          <p:spPr>
            <a:xfrm>
              <a:off x="947057" y="334735"/>
              <a:ext cx="1845129" cy="35922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8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pain.js</a:t>
              </a:r>
              <a:endParaRPr kumimoji="1" lang="ko-KR" altLang="en-US" sz="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46" name="직선 연결선[R] 45"/>
            <p:cNvCxnSpPr/>
            <p:nvPr/>
          </p:nvCxnSpPr>
          <p:spPr>
            <a:xfrm flipH="1">
              <a:off x="1869621" y="693964"/>
              <a:ext cx="1" cy="55190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직사각형 46"/>
          <p:cNvSpPr/>
          <p:nvPr/>
        </p:nvSpPr>
        <p:spPr>
          <a:xfrm>
            <a:off x="10432595" y="2049782"/>
            <a:ext cx="106135" cy="20556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8" name="타원 47"/>
          <p:cNvSpPr/>
          <p:nvPr/>
        </p:nvSpPr>
        <p:spPr>
          <a:xfrm>
            <a:off x="1790002" y="1243202"/>
            <a:ext cx="410436" cy="410436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4" name="텍스트 상자 53"/>
          <p:cNvSpPr txBox="1"/>
          <p:nvPr/>
        </p:nvSpPr>
        <p:spPr>
          <a:xfrm>
            <a:off x="2832942" y="2240193"/>
            <a:ext cx="60625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prepare()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0485662" y="2771421"/>
            <a:ext cx="106135" cy="612322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57" name="꺾인 연결선[E] 56"/>
          <p:cNvCxnSpPr/>
          <p:nvPr/>
        </p:nvCxnSpPr>
        <p:spPr>
          <a:xfrm rot="16200000" flipH="1">
            <a:off x="10337535" y="2747110"/>
            <a:ext cx="442621" cy="48622"/>
          </a:xfrm>
          <a:prstGeom prst="bentConnector4">
            <a:avLst>
              <a:gd name="adj1" fmla="val 2623"/>
              <a:gd name="adj2" fmla="val 570158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텍스트 상자 57"/>
          <p:cNvSpPr txBox="1"/>
          <p:nvPr/>
        </p:nvSpPr>
        <p:spPr>
          <a:xfrm>
            <a:off x="10821012" y="2671937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saveItem</a:t>
            </a: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()</a:t>
            </a:r>
            <a:endParaRPr kumimoji="1" lang="ko-KR" alt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텍스트 상자 36"/>
          <p:cNvSpPr txBox="1"/>
          <p:nvPr/>
        </p:nvSpPr>
        <p:spPr>
          <a:xfrm>
            <a:off x="4773798" y="2566923"/>
            <a:ext cx="156645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PREPARE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GET_SOURCES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DOWNLOAD_ARTIFACTS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RESTORE_CACHE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USER_SCRIPT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AFTER_SCRIPT</a:t>
            </a:r>
          </a:p>
          <a:p>
            <a:pPr marL="228600" indent="-228600">
              <a:buFont typeface="+mj-lt"/>
              <a:buAutoNum type="arabicPeriod"/>
            </a:pPr>
            <a:r>
              <a:rPr kumimoji="1"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ARCHIVE_CACHE</a:t>
            </a:r>
          </a:p>
        </p:txBody>
      </p:sp>
    </p:spTree>
    <p:extLst>
      <p:ext uri="{BB962C8B-B14F-4D97-AF65-F5344CB8AC3E}">
        <p14:creationId xmlns:p14="http://schemas.microsoft.com/office/powerpoint/2010/main" val="21066464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Docker Container</a:t>
            </a:r>
            <a:r>
              <a:rPr kumimoji="1" lang="ko-KR" altLang="en-US" dirty="0" smtClean="0"/>
              <a:t> 연동</a:t>
            </a:r>
            <a:endParaRPr kumimoji="1" lang="ko-KR" altLang="en-US" dirty="0"/>
          </a:p>
        </p:txBody>
      </p:sp>
      <p:sp>
        <p:nvSpPr>
          <p:cNvPr id="39" name="직사각형 38"/>
          <p:cNvSpPr/>
          <p:nvPr/>
        </p:nvSpPr>
        <p:spPr>
          <a:xfrm>
            <a:off x="1056364" y="1988428"/>
            <a:ext cx="4814349" cy="2119745"/>
          </a:xfrm>
          <a:prstGeom prst="rect">
            <a:avLst/>
          </a:prstGeom>
          <a:solidFill>
            <a:srgbClr val="39BFF1"/>
          </a:solidFill>
          <a:ln w="38100">
            <a:solidFill>
              <a:srgbClr val="009A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0" name="텍스트 상자 39"/>
          <p:cNvSpPr txBox="1"/>
          <p:nvPr/>
        </p:nvSpPr>
        <p:spPr>
          <a:xfrm>
            <a:off x="838200" y="1624168"/>
            <a:ext cx="44894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b="1" dirty="0" smtClean="0">
                <a:solidFill>
                  <a:srgbClr val="0199D8"/>
                </a:solidFill>
              </a:rPr>
              <a:t>Volume Container</a:t>
            </a:r>
            <a:endParaRPr kumimoji="1" lang="ko-KR" altLang="en-US" sz="1600" b="1" dirty="0">
              <a:solidFill>
                <a:srgbClr val="0199D8"/>
              </a:solidFill>
            </a:endParaRPr>
          </a:p>
        </p:txBody>
      </p:sp>
      <p:grpSp>
        <p:nvGrpSpPr>
          <p:cNvPr id="42" name="그룹 41"/>
          <p:cNvGrpSpPr/>
          <p:nvPr/>
        </p:nvGrpSpPr>
        <p:grpSpPr>
          <a:xfrm>
            <a:off x="6675657" y="1624168"/>
            <a:ext cx="2079811" cy="1339861"/>
            <a:chOff x="995082" y="1034233"/>
            <a:chExt cx="2079811" cy="1339861"/>
          </a:xfrm>
        </p:grpSpPr>
        <p:sp>
          <p:nvSpPr>
            <p:cNvPr id="49" name="직사각형 48"/>
            <p:cNvSpPr/>
            <p:nvPr/>
          </p:nvSpPr>
          <p:spPr>
            <a:xfrm>
              <a:off x="995082" y="1398494"/>
              <a:ext cx="2079811" cy="975600"/>
            </a:xfrm>
            <a:prstGeom prst="rect">
              <a:avLst/>
            </a:prstGeom>
            <a:solidFill>
              <a:srgbClr val="39BFF1"/>
            </a:solidFill>
            <a:ln w="38100">
              <a:solidFill>
                <a:srgbClr val="009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0" name="텍스트 상자 49"/>
            <p:cNvSpPr txBox="1"/>
            <p:nvPr/>
          </p:nvSpPr>
          <p:spPr>
            <a:xfrm>
              <a:off x="1220501" y="1034233"/>
              <a:ext cx="17011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 smtClean="0">
                  <a:solidFill>
                    <a:srgbClr val="0199D8"/>
                  </a:solidFill>
                </a:rPr>
                <a:t>Build Container</a:t>
              </a:r>
              <a:endParaRPr kumimoji="1" lang="ko-KR" altLang="en-US" sz="1600" b="1" dirty="0">
                <a:solidFill>
                  <a:srgbClr val="0199D8"/>
                </a:solidFill>
              </a:endParaRPr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1757921"/>
              </p:ext>
            </p:extLst>
          </p:nvPr>
        </p:nvGraphicFramePr>
        <p:xfrm>
          <a:off x="1293292" y="2158713"/>
          <a:ext cx="4391891" cy="1788160"/>
        </p:xfrm>
        <a:graphic>
          <a:graphicData uri="http://schemas.openxmlformats.org/drawingml/2006/table">
            <a:tbl>
              <a:tblPr bandRow="1">
                <a:tableStyleId>{35758FB7-9AC5-4552-8A53-C91805E547FA}</a:tableStyleId>
              </a:tblPr>
              <a:tblGrid>
                <a:gridCol w="4391891"/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4B617C"/>
                          </a:solidFill>
                        </a:rPr>
                        <a:t>/home</a:t>
                      </a:r>
                      <a:endParaRPr lang="ko-KR" altLang="en-US" sz="1400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4B617C"/>
                          </a:solidFill>
                        </a:rPr>
                        <a:t>    /teamcode</a:t>
                      </a:r>
                      <a:endParaRPr lang="ko-KR" altLang="en-US" sz="1400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4B617C"/>
                          </a:solidFill>
                        </a:rPr>
                        <a:t>            /postgresql</a:t>
                      </a:r>
                      <a:endParaRPr lang="ko-KR" altLang="en-US" sz="1400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4B617C"/>
                          </a:solidFill>
                        </a:rPr>
                        <a:t>                </a:t>
                      </a:r>
                      <a:r>
                        <a:rPr lang="en-US" altLang="ko-KR" sz="1400" b="1" dirty="0" smtClean="0">
                          <a:solidFill>
                            <a:srgbClr val="4B617C"/>
                          </a:solidFill>
                        </a:rPr>
                        <a:t>/data</a:t>
                      </a:r>
                      <a:endParaRPr lang="ko-KR" altLang="en-US" sz="1400" b="1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6956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Dockerizing</a:t>
            </a:r>
            <a:endParaRPr kumimoji="1"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2317" y="0"/>
            <a:ext cx="10283786" cy="6858000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5619255" y="1285614"/>
            <a:ext cx="2171329" cy="1336261"/>
            <a:chOff x="900953" y="1034233"/>
            <a:chExt cx="2171329" cy="1336261"/>
          </a:xfrm>
        </p:grpSpPr>
        <p:sp>
          <p:nvSpPr>
            <p:cNvPr id="9" name="직사각형 8"/>
            <p:cNvSpPr/>
            <p:nvPr/>
          </p:nvSpPr>
          <p:spPr>
            <a:xfrm>
              <a:off x="995082" y="1398494"/>
              <a:ext cx="2077200" cy="972000"/>
            </a:xfrm>
            <a:prstGeom prst="rect">
              <a:avLst/>
            </a:prstGeom>
            <a:solidFill>
              <a:srgbClr val="39BFF1"/>
            </a:solidFill>
            <a:ln w="38100">
              <a:solidFill>
                <a:srgbClr val="009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텍스트 상자 9"/>
            <p:cNvSpPr txBox="1"/>
            <p:nvPr/>
          </p:nvSpPr>
          <p:spPr>
            <a:xfrm>
              <a:off x="900953" y="1034233"/>
              <a:ext cx="19370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 smtClean="0">
                  <a:solidFill>
                    <a:srgbClr val="0199D8"/>
                  </a:solidFill>
                </a:rPr>
                <a:t>Volume Container</a:t>
              </a:r>
              <a:endParaRPr kumimoji="1" lang="ko-KR" altLang="en-US" sz="1600" b="1" dirty="0">
                <a:solidFill>
                  <a:srgbClr val="0199D8"/>
                </a:solidFill>
              </a:endParaRPr>
            </a:p>
          </p:txBody>
        </p:sp>
      </p:grpSp>
      <p:sp>
        <p:nvSpPr>
          <p:cNvPr id="12" name="텍스트 상자 11"/>
          <p:cNvSpPr txBox="1"/>
          <p:nvPr/>
        </p:nvSpPr>
        <p:spPr>
          <a:xfrm>
            <a:off x="564777" y="4855516"/>
            <a:ext cx="27735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dirty="0" smtClean="0">
                <a:solidFill>
                  <a:srgbClr val="4B617C"/>
                </a:solidFill>
              </a:rPr>
              <a:t>TC Container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에서 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Subversion 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저장소를 생성하면 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Subversion Container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에서는 이를 읽을 수 없다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.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Subversion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에서는 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apache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계정으로 읽기 때문이다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.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그래서 각 계정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 uid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를 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entrypoint.sh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에서 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578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로 맞추어 준다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.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671793" y="1474165"/>
            <a:ext cx="3808945" cy="3151623"/>
          </a:xfrm>
          <a:prstGeom prst="rect">
            <a:avLst/>
          </a:prstGeom>
          <a:solidFill>
            <a:srgbClr val="1C88BA"/>
          </a:solidFill>
          <a:ln w="38100">
            <a:solidFill>
              <a:srgbClr val="4860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744109"/>
              </p:ext>
            </p:extLst>
          </p:nvPr>
        </p:nvGraphicFramePr>
        <p:xfrm>
          <a:off x="929747" y="1636277"/>
          <a:ext cx="3319929" cy="1854200"/>
        </p:xfrm>
        <a:graphic>
          <a:graphicData uri="http://schemas.openxmlformats.org/drawingml/2006/table">
            <a:tbl>
              <a:tblPr bandRow="1">
                <a:tableStyleId>{35758FB7-9AC5-4552-8A53-C91805E547FA}</a:tableStyleId>
              </a:tblPr>
              <a:tblGrid>
                <a:gridCol w="3319929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4B617C"/>
                          </a:solidFill>
                        </a:rPr>
                        <a:t>/home</a:t>
                      </a:r>
                      <a:endParaRPr lang="ko-KR" altLang="en-US" sz="1400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4B617C"/>
                          </a:solidFill>
                        </a:rPr>
                        <a:t>    /teamcode</a:t>
                      </a:r>
                      <a:endParaRPr lang="ko-KR" altLang="en-US" sz="1400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4B617C"/>
                          </a:solidFill>
                        </a:rPr>
                        <a:t>            /postgresql</a:t>
                      </a:r>
                      <a:endParaRPr lang="ko-KR" altLang="en-US" sz="1400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smtClean="0">
                          <a:solidFill>
                            <a:srgbClr val="4B617C"/>
                          </a:solidFill>
                        </a:rPr>
                        <a:t>                </a:t>
                      </a:r>
                      <a:r>
                        <a:rPr lang="en-US" altLang="ko-KR" sz="1400" b="1" dirty="0" smtClean="0">
                          <a:solidFill>
                            <a:srgbClr val="4B617C"/>
                          </a:solidFill>
                        </a:rPr>
                        <a:t>/data</a:t>
                      </a:r>
                      <a:endParaRPr lang="ko-KR" altLang="en-US" sz="1400" b="1" dirty="0">
                        <a:solidFill>
                          <a:srgbClr val="4B617C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텍스트 상자 14"/>
          <p:cNvSpPr txBox="1"/>
          <p:nvPr/>
        </p:nvSpPr>
        <p:spPr>
          <a:xfrm>
            <a:off x="564776" y="1116337"/>
            <a:ext cx="6431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 b="1" smtClean="0">
                <a:solidFill>
                  <a:srgbClr val="4B617C"/>
                </a:solidFill>
              </a:rPr>
              <a:t>Host</a:t>
            </a:r>
            <a:endParaRPr kumimoji="1" lang="ko-KR" altLang="en-US" sz="1600" b="1" dirty="0">
              <a:solidFill>
                <a:srgbClr val="4B617C"/>
              </a:solidFill>
            </a:endParaRPr>
          </a:p>
        </p:txBody>
      </p:sp>
      <p:sp>
        <p:nvSpPr>
          <p:cNvPr id="18" name="텍스트 상자 17"/>
          <p:cNvSpPr txBox="1"/>
          <p:nvPr/>
        </p:nvSpPr>
        <p:spPr>
          <a:xfrm>
            <a:off x="5777958" y="1968290"/>
            <a:ext cx="19506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 smtClean="0">
                <a:solidFill>
                  <a:schemeClr val="bg1"/>
                </a:solidFill>
              </a:rPr>
              <a:t>/</a:t>
            </a:r>
            <a:r>
              <a:rPr kumimoji="1" lang="en-US" altLang="ko-KR" sz="1200" b="1" dirty="0" err="1" smtClean="0">
                <a:solidFill>
                  <a:schemeClr val="bg1"/>
                </a:solidFill>
              </a:rPr>
              <a:t>var</a:t>
            </a:r>
            <a:r>
              <a:rPr kumimoji="1" lang="en-US" altLang="ko-KR" sz="1200" b="1" dirty="0" smtClean="0">
                <a:solidFill>
                  <a:schemeClr val="bg1"/>
                </a:solidFill>
              </a:rPr>
              <a:t>/lib/postgresql/data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9055786" y="1285614"/>
            <a:ext cx="2221634" cy="1339861"/>
            <a:chOff x="900953" y="1034233"/>
            <a:chExt cx="2221634" cy="1339861"/>
          </a:xfrm>
        </p:grpSpPr>
        <p:sp>
          <p:nvSpPr>
            <p:cNvPr id="20" name="직사각형 19"/>
            <p:cNvSpPr/>
            <p:nvPr/>
          </p:nvSpPr>
          <p:spPr>
            <a:xfrm>
              <a:off x="995082" y="1398494"/>
              <a:ext cx="2079811" cy="975600"/>
            </a:xfrm>
            <a:prstGeom prst="rect">
              <a:avLst/>
            </a:prstGeom>
            <a:solidFill>
              <a:srgbClr val="39BFF1"/>
            </a:solidFill>
            <a:ln w="38100">
              <a:solidFill>
                <a:srgbClr val="009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1" name="텍스트 상자 20"/>
            <p:cNvSpPr txBox="1"/>
            <p:nvPr/>
          </p:nvSpPr>
          <p:spPr>
            <a:xfrm>
              <a:off x="900953" y="1034233"/>
              <a:ext cx="22216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 smtClean="0">
                  <a:solidFill>
                    <a:srgbClr val="0199D8"/>
                  </a:solidFill>
                </a:rPr>
                <a:t>Postgresql Container</a:t>
              </a:r>
              <a:endParaRPr kumimoji="1" lang="ko-KR" altLang="en-US" sz="1600" b="1" dirty="0">
                <a:solidFill>
                  <a:srgbClr val="0199D8"/>
                </a:solidFill>
              </a:endParaRPr>
            </a:p>
          </p:txBody>
        </p:sp>
      </p:grpSp>
      <p:cxnSp>
        <p:nvCxnSpPr>
          <p:cNvPr id="23" name="직선 연결선[R] 22"/>
          <p:cNvCxnSpPr>
            <a:stCxn id="9" idx="3"/>
            <a:endCxn id="20" idx="1"/>
          </p:cNvCxnSpPr>
          <p:nvPr/>
        </p:nvCxnSpPr>
        <p:spPr>
          <a:xfrm>
            <a:off x="7790584" y="2135875"/>
            <a:ext cx="1359331" cy="1800"/>
          </a:xfrm>
          <a:prstGeom prst="line">
            <a:avLst/>
          </a:prstGeom>
          <a:ln w="38100">
            <a:solidFill>
              <a:srgbClr val="0199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그룹 23"/>
          <p:cNvGrpSpPr/>
          <p:nvPr/>
        </p:nvGrpSpPr>
        <p:grpSpPr>
          <a:xfrm>
            <a:off x="5619255" y="2977930"/>
            <a:ext cx="2173940" cy="1339861"/>
            <a:chOff x="900953" y="1034233"/>
            <a:chExt cx="2173940" cy="1339861"/>
          </a:xfrm>
        </p:grpSpPr>
        <p:sp>
          <p:nvSpPr>
            <p:cNvPr id="25" name="직사각형 24"/>
            <p:cNvSpPr/>
            <p:nvPr/>
          </p:nvSpPr>
          <p:spPr>
            <a:xfrm>
              <a:off x="995082" y="1398494"/>
              <a:ext cx="2079811" cy="975600"/>
            </a:xfrm>
            <a:prstGeom prst="rect">
              <a:avLst/>
            </a:prstGeom>
            <a:solidFill>
              <a:srgbClr val="39BFF1"/>
            </a:solidFill>
            <a:ln w="38100">
              <a:solidFill>
                <a:srgbClr val="009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6" name="텍스트 상자 25"/>
            <p:cNvSpPr txBox="1"/>
            <p:nvPr/>
          </p:nvSpPr>
          <p:spPr>
            <a:xfrm>
              <a:off x="900953" y="1034233"/>
              <a:ext cx="21277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 smtClean="0">
                  <a:solidFill>
                    <a:srgbClr val="0199D8"/>
                  </a:solidFill>
                </a:rPr>
                <a:t>Volume Container 2</a:t>
              </a:r>
              <a:endParaRPr kumimoji="1" lang="ko-KR" altLang="en-US" sz="1600" b="1" dirty="0">
                <a:solidFill>
                  <a:srgbClr val="0199D8"/>
                </a:solidFill>
              </a:endParaRPr>
            </a:p>
          </p:txBody>
        </p:sp>
      </p:grpSp>
      <p:sp>
        <p:nvSpPr>
          <p:cNvPr id="27" name="텍스트 상자 26"/>
          <p:cNvSpPr txBox="1"/>
          <p:nvPr/>
        </p:nvSpPr>
        <p:spPr>
          <a:xfrm>
            <a:off x="1732798" y="3793055"/>
            <a:ext cx="11920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smtClean="0">
                <a:solidFill>
                  <a:srgbClr val="4B617C"/>
                </a:solidFill>
              </a:rPr>
              <a:t>repositories</a:t>
            </a:r>
            <a:endParaRPr kumimoji="1" lang="ko-KR" altLang="en-US" sz="1400" b="1" dirty="0">
              <a:solidFill>
                <a:srgbClr val="4B617C"/>
              </a:solidFill>
            </a:endParaRPr>
          </a:p>
        </p:txBody>
      </p:sp>
      <p:sp>
        <p:nvSpPr>
          <p:cNvPr id="28" name="텍스트 상자 27"/>
          <p:cNvSpPr txBox="1"/>
          <p:nvPr/>
        </p:nvSpPr>
        <p:spPr>
          <a:xfrm>
            <a:off x="1146223" y="2409488"/>
            <a:ext cx="5613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 b="1" dirty="0" smtClean="0">
                <a:solidFill>
                  <a:srgbClr val="4B617C"/>
                </a:solidFill>
              </a:rPr>
              <a:t>data</a:t>
            </a:r>
            <a:endParaRPr kumimoji="1" lang="ko-KR" altLang="en-US" sz="1400" b="1" dirty="0">
              <a:solidFill>
                <a:srgbClr val="4B617C"/>
              </a:solidFill>
            </a:endParaRPr>
          </a:p>
        </p:txBody>
      </p:sp>
      <p:cxnSp>
        <p:nvCxnSpPr>
          <p:cNvPr id="30" name="꺾인 연결선[E] 29"/>
          <p:cNvCxnSpPr>
            <a:stCxn id="28" idx="2"/>
            <a:endCxn id="27" idx="1"/>
          </p:cNvCxnSpPr>
          <p:nvPr/>
        </p:nvCxnSpPr>
        <p:spPr>
          <a:xfrm rot="16200000" flipH="1">
            <a:off x="965014" y="3179159"/>
            <a:ext cx="1229679" cy="305889"/>
          </a:xfrm>
          <a:prstGeom prst="bentConnector2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꺾인 연결선[E] 35"/>
          <p:cNvCxnSpPr>
            <a:endCxn id="25" idx="1"/>
          </p:cNvCxnSpPr>
          <p:nvPr/>
        </p:nvCxnSpPr>
        <p:spPr>
          <a:xfrm>
            <a:off x="2924856" y="3342191"/>
            <a:ext cx="2788528" cy="487800"/>
          </a:xfrm>
          <a:prstGeom prst="bentConnector3">
            <a:avLst>
              <a:gd name="adj1" fmla="val 50000"/>
            </a:avLst>
          </a:prstGeom>
          <a:ln w="38100">
            <a:solidFill>
              <a:srgbClr val="0199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/>
          <p:cNvGrpSpPr/>
          <p:nvPr/>
        </p:nvGrpSpPr>
        <p:grpSpPr>
          <a:xfrm>
            <a:off x="9055786" y="2977930"/>
            <a:ext cx="2277162" cy="1339861"/>
            <a:chOff x="900953" y="1034233"/>
            <a:chExt cx="2277162" cy="1339861"/>
          </a:xfrm>
        </p:grpSpPr>
        <p:sp>
          <p:nvSpPr>
            <p:cNvPr id="39" name="직사각형 38"/>
            <p:cNvSpPr/>
            <p:nvPr/>
          </p:nvSpPr>
          <p:spPr>
            <a:xfrm>
              <a:off x="995082" y="1398494"/>
              <a:ext cx="2079811" cy="975600"/>
            </a:xfrm>
            <a:prstGeom prst="rect">
              <a:avLst/>
            </a:prstGeom>
            <a:solidFill>
              <a:srgbClr val="39BFF1"/>
            </a:solidFill>
            <a:ln w="38100">
              <a:solidFill>
                <a:srgbClr val="009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0" name="텍스트 상자 39"/>
            <p:cNvSpPr txBox="1"/>
            <p:nvPr/>
          </p:nvSpPr>
          <p:spPr>
            <a:xfrm>
              <a:off x="900953" y="1034233"/>
              <a:ext cx="22771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 smtClean="0">
                  <a:solidFill>
                    <a:srgbClr val="0199D8"/>
                  </a:solidFill>
                </a:rPr>
                <a:t>Subversion Container</a:t>
              </a:r>
              <a:endParaRPr kumimoji="1" lang="ko-KR" altLang="en-US" sz="1600" b="1" dirty="0">
                <a:solidFill>
                  <a:srgbClr val="0199D8"/>
                </a:solidFill>
              </a:endParaRPr>
            </a:p>
          </p:txBody>
        </p:sp>
      </p:grpSp>
      <p:cxnSp>
        <p:nvCxnSpPr>
          <p:cNvPr id="41" name="직선 연결선[R] 40"/>
          <p:cNvCxnSpPr>
            <a:stCxn id="25" idx="3"/>
            <a:endCxn id="39" idx="1"/>
          </p:cNvCxnSpPr>
          <p:nvPr/>
        </p:nvCxnSpPr>
        <p:spPr>
          <a:xfrm>
            <a:off x="7793195" y="3829991"/>
            <a:ext cx="1356720" cy="0"/>
          </a:xfrm>
          <a:prstGeom prst="line">
            <a:avLst/>
          </a:prstGeom>
          <a:ln w="38100">
            <a:solidFill>
              <a:srgbClr val="0199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텍스트 상자 43"/>
          <p:cNvSpPr txBox="1"/>
          <p:nvPr/>
        </p:nvSpPr>
        <p:spPr>
          <a:xfrm>
            <a:off x="9111649" y="4423191"/>
            <a:ext cx="20596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 smtClean="0">
                <a:solidFill>
                  <a:srgbClr val="4B617C"/>
                </a:solidFill>
              </a:rPr>
              <a:t>apache(578)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계정으로 동작</a:t>
            </a:r>
            <a:endParaRPr kumimoji="1" lang="ko-KR" altLang="en-US" sz="1200" dirty="0">
              <a:solidFill>
                <a:srgbClr val="4B617C"/>
              </a:solidFill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9051239" y="4852377"/>
            <a:ext cx="2184316" cy="1339861"/>
            <a:chOff x="900953" y="1034233"/>
            <a:chExt cx="2184316" cy="1339861"/>
          </a:xfrm>
        </p:grpSpPr>
        <p:sp>
          <p:nvSpPr>
            <p:cNvPr id="46" name="직사각형 45"/>
            <p:cNvSpPr/>
            <p:nvPr/>
          </p:nvSpPr>
          <p:spPr>
            <a:xfrm>
              <a:off x="995082" y="1398494"/>
              <a:ext cx="2079811" cy="975600"/>
            </a:xfrm>
            <a:prstGeom prst="rect">
              <a:avLst/>
            </a:prstGeom>
            <a:solidFill>
              <a:srgbClr val="39BFF1"/>
            </a:solidFill>
            <a:ln w="38100">
              <a:solidFill>
                <a:srgbClr val="009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7" name="텍스트 상자 46"/>
            <p:cNvSpPr txBox="1"/>
            <p:nvPr/>
          </p:nvSpPr>
          <p:spPr>
            <a:xfrm>
              <a:off x="900953" y="1034233"/>
              <a:ext cx="218431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 smtClean="0">
                  <a:solidFill>
                    <a:srgbClr val="0199D8"/>
                  </a:solidFill>
                </a:rPr>
                <a:t>Teamcode Container</a:t>
              </a:r>
              <a:endParaRPr kumimoji="1" lang="ko-KR" altLang="en-US" sz="1600" b="1" dirty="0">
                <a:solidFill>
                  <a:srgbClr val="0199D8"/>
                </a:solidFill>
              </a:endParaRPr>
            </a:p>
          </p:txBody>
        </p:sp>
      </p:grpSp>
      <p:sp>
        <p:nvSpPr>
          <p:cNvPr id="48" name="텍스트 상자 47"/>
          <p:cNvSpPr txBox="1"/>
          <p:nvPr/>
        </p:nvSpPr>
        <p:spPr>
          <a:xfrm>
            <a:off x="9327189" y="6236083"/>
            <a:ext cx="16877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 err="1" smtClean="0">
                <a:solidFill>
                  <a:srgbClr val="4B617C"/>
                </a:solidFill>
              </a:rPr>
              <a:t>tc</a:t>
            </a:r>
            <a:r>
              <a:rPr kumimoji="1" lang="en-US" altLang="ko-KR" sz="1200" dirty="0" smtClean="0">
                <a:solidFill>
                  <a:srgbClr val="4B617C"/>
                </a:solidFill>
              </a:rPr>
              <a:t>(578)</a:t>
            </a:r>
            <a:r>
              <a:rPr kumimoji="1" lang="ko-KR" altLang="en-US" sz="1200" dirty="0" smtClean="0">
                <a:solidFill>
                  <a:srgbClr val="4B617C"/>
                </a:solidFill>
              </a:rPr>
              <a:t> 계정으로 동작</a:t>
            </a:r>
            <a:endParaRPr kumimoji="1" lang="ko-KR" altLang="en-US" sz="1200" dirty="0">
              <a:solidFill>
                <a:srgbClr val="4B617C"/>
              </a:solidFill>
            </a:endParaRPr>
          </a:p>
        </p:txBody>
      </p:sp>
      <p:sp>
        <p:nvSpPr>
          <p:cNvPr id="49" name="텍스트 상자 48"/>
          <p:cNvSpPr txBox="1"/>
          <p:nvPr/>
        </p:nvSpPr>
        <p:spPr>
          <a:xfrm>
            <a:off x="5796355" y="3699418"/>
            <a:ext cx="25771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 smtClean="0">
                <a:solidFill>
                  <a:schemeClr val="bg1"/>
                </a:solidFill>
              </a:rPr>
              <a:t>/var/opt/subversion/repositories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grpSp>
        <p:nvGrpSpPr>
          <p:cNvPr id="50" name="그룹 49"/>
          <p:cNvGrpSpPr/>
          <p:nvPr/>
        </p:nvGrpSpPr>
        <p:grpSpPr>
          <a:xfrm>
            <a:off x="5665014" y="4852377"/>
            <a:ext cx="2173940" cy="1339861"/>
            <a:chOff x="900953" y="1034233"/>
            <a:chExt cx="2173940" cy="1339861"/>
          </a:xfrm>
        </p:grpSpPr>
        <p:sp>
          <p:nvSpPr>
            <p:cNvPr id="51" name="직사각형 50"/>
            <p:cNvSpPr/>
            <p:nvPr/>
          </p:nvSpPr>
          <p:spPr>
            <a:xfrm>
              <a:off x="995082" y="1398494"/>
              <a:ext cx="2079811" cy="975600"/>
            </a:xfrm>
            <a:prstGeom prst="rect">
              <a:avLst/>
            </a:prstGeom>
            <a:solidFill>
              <a:srgbClr val="39BFF1"/>
            </a:solidFill>
            <a:ln w="38100">
              <a:solidFill>
                <a:srgbClr val="009A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2" name="텍스트 상자 51"/>
            <p:cNvSpPr txBox="1"/>
            <p:nvPr/>
          </p:nvSpPr>
          <p:spPr>
            <a:xfrm>
              <a:off x="900953" y="1034233"/>
              <a:ext cx="21277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600" b="1" dirty="0" smtClean="0">
                  <a:solidFill>
                    <a:srgbClr val="0199D8"/>
                  </a:solidFill>
                </a:rPr>
                <a:t>Volume Container 2</a:t>
              </a:r>
              <a:endParaRPr kumimoji="1" lang="ko-KR" altLang="en-US" sz="1600" b="1" dirty="0">
                <a:solidFill>
                  <a:srgbClr val="0199D8"/>
                </a:solidFill>
              </a:endParaRPr>
            </a:p>
          </p:txBody>
        </p:sp>
      </p:grpSp>
      <p:sp>
        <p:nvSpPr>
          <p:cNvPr id="53" name="텍스트 상자 52"/>
          <p:cNvSpPr txBox="1"/>
          <p:nvPr/>
        </p:nvSpPr>
        <p:spPr>
          <a:xfrm>
            <a:off x="5796355" y="5647126"/>
            <a:ext cx="15826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b="1" dirty="0" smtClean="0">
                <a:solidFill>
                  <a:schemeClr val="bg1"/>
                </a:solidFill>
              </a:rPr>
              <a:t>/var/opt/teamcode</a:t>
            </a:r>
            <a:endParaRPr kumimoji="1" lang="ko-KR" altLang="en-US" sz="1200" b="1" dirty="0">
              <a:solidFill>
                <a:schemeClr val="bg1"/>
              </a:solidFill>
            </a:endParaRPr>
          </a:p>
        </p:txBody>
      </p:sp>
      <p:cxnSp>
        <p:nvCxnSpPr>
          <p:cNvPr id="54" name="직선 연결선[R] 53"/>
          <p:cNvCxnSpPr>
            <a:stCxn id="51" idx="3"/>
            <a:endCxn id="46" idx="1"/>
          </p:cNvCxnSpPr>
          <p:nvPr/>
        </p:nvCxnSpPr>
        <p:spPr>
          <a:xfrm>
            <a:off x="7838954" y="5704438"/>
            <a:ext cx="1306414" cy="0"/>
          </a:xfrm>
          <a:prstGeom prst="line">
            <a:avLst/>
          </a:prstGeom>
          <a:ln w="38100">
            <a:solidFill>
              <a:srgbClr val="0199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6263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로그인 흐름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255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70648" y="1452281"/>
            <a:ext cx="1667435" cy="537883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smtClean="0"/>
              <a:t>관리자 로그인</a:t>
            </a:r>
            <a:endParaRPr kumimoji="1" lang="ko-KR" altLang="en-US" sz="12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3056966" y="1452281"/>
            <a:ext cx="1667435" cy="537883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200" smtClean="0"/>
              <a:t>관리자 로그인</a:t>
            </a:r>
            <a:endParaRPr kumimoji="1"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39810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Directory Structure</a:t>
            </a:r>
            <a:endParaRPr kumimoji="1"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371600" y="1922929"/>
            <a:ext cx="1250576" cy="4168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/data</a:t>
            </a:r>
            <a:endParaRPr kumimoji="1"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622175" y="2586318"/>
            <a:ext cx="1990165" cy="4168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/repositories</a:t>
            </a:r>
            <a:endParaRPr kumimoji="1"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622175" y="3235418"/>
            <a:ext cx="1990165" cy="4168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/attachments</a:t>
            </a:r>
            <a:endParaRPr kumimoji="1"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4966446" y="3652277"/>
            <a:ext cx="1990165" cy="4168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/projects</a:t>
            </a:r>
            <a:endParaRPr kumimoji="1"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4966445" y="4853548"/>
            <a:ext cx="1990165" cy="4168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/users</a:t>
            </a:r>
            <a:endParaRPr kumimoji="1"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7310717" y="4069136"/>
            <a:ext cx="1990165" cy="4168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/mod%16</a:t>
            </a:r>
            <a:endParaRPr kumimoji="1"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7310717" y="5262843"/>
            <a:ext cx="1990165" cy="4168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err="1" smtClean="0"/>
              <a:t>avater.png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1253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739589" y="470647"/>
            <a:ext cx="2003611" cy="430306"/>
          </a:xfrm>
          <a:prstGeom prst="roundRect">
            <a:avLst>
              <a:gd name="adj" fmla="val 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smtClean="0"/>
              <a:t>Gitlab</a:t>
            </a:r>
            <a:endParaRPr kumimoji="1" lang="ko-KR" altLang="en-US" sz="12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4011707" y="470647"/>
            <a:ext cx="2003611" cy="430306"/>
          </a:xfrm>
          <a:prstGeom prst="roundRect">
            <a:avLst>
              <a:gd name="adj" fmla="val 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dirty="0" err="1" smtClean="0"/>
              <a:t>ProjectHook</a:t>
            </a:r>
            <a:endParaRPr kumimoji="1" lang="ko-KR" altLang="en-US" sz="1200" dirty="0"/>
          </a:p>
        </p:txBody>
      </p:sp>
      <p:cxnSp>
        <p:nvCxnSpPr>
          <p:cNvPr id="7" name="직선 연결선[R] 6"/>
          <p:cNvCxnSpPr>
            <a:stCxn id="3" idx="2"/>
          </p:cNvCxnSpPr>
          <p:nvPr/>
        </p:nvCxnSpPr>
        <p:spPr>
          <a:xfrm flipH="1">
            <a:off x="1741394" y="900953"/>
            <a:ext cx="1" cy="47199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8"/>
          <p:cNvCxnSpPr>
            <a:stCxn id="4" idx="2"/>
          </p:cNvCxnSpPr>
          <p:nvPr/>
        </p:nvCxnSpPr>
        <p:spPr>
          <a:xfrm flipH="1">
            <a:off x="5013512" y="900953"/>
            <a:ext cx="1" cy="46661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/>
          <p:cNvGrpSpPr/>
          <p:nvPr/>
        </p:nvGrpSpPr>
        <p:grpSpPr>
          <a:xfrm>
            <a:off x="7377956" y="470647"/>
            <a:ext cx="2003611" cy="5002306"/>
            <a:chOff x="7808260" y="470647"/>
            <a:chExt cx="2003611" cy="5002306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7808260" y="470647"/>
              <a:ext cx="2003611" cy="430306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dirty="0" err="1" smtClean="0"/>
                <a:t>Sidekiq</a:t>
              </a:r>
              <a:endParaRPr kumimoji="1" lang="ko-KR" altLang="en-US" sz="1200" dirty="0"/>
            </a:p>
          </p:txBody>
        </p:sp>
        <p:cxnSp>
          <p:nvCxnSpPr>
            <p:cNvPr id="11" name="직선 연결선[R] 10"/>
            <p:cNvCxnSpPr>
              <a:stCxn id="5" idx="2"/>
            </p:cNvCxnSpPr>
            <p:nvPr/>
          </p:nvCxnSpPr>
          <p:spPr>
            <a:xfrm flipH="1">
              <a:off x="8810065" y="900953"/>
              <a:ext cx="1" cy="45720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14"/>
          <p:cNvGrpSpPr/>
          <p:nvPr/>
        </p:nvGrpSpPr>
        <p:grpSpPr>
          <a:xfrm>
            <a:off x="1741394" y="1403883"/>
            <a:ext cx="3272118" cy="276999"/>
            <a:chOff x="1741394" y="1403883"/>
            <a:chExt cx="3272118" cy="276999"/>
          </a:xfrm>
        </p:grpSpPr>
        <p:cxnSp>
          <p:nvCxnSpPr>
            <p:cNvPr id="13" name="직선 화살표 연결선 12"/>
            <p:cNvCxnSpPr/>
            <p:nvPr/>
          </p:nvCxnSpPr>
          <p:spPr>
            <a:xfrm>
              <a:off x="1741394" y="1680882"/>
              <a:ext cx="327211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텍스트 상자 13"/>
            <p:cNvSpPr txBox="1"/>
            <p:nvPr/>
          </p:nvSpPr>
          <p:spPr>
            <a:xfrm>
              <a:off x="2719897" y="1403883"/>
              <a:ext cx="115845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executeHooks</a:t>
              </a:r>
              <a:endParaRPr kumimoji="1"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5067417" y="2089681"/>
            <a:ext cx="1533542" cy="708209"/>
            <a:chOff x="5067417" y="2089681"/>
            <a:chExt cx="1533542" cy="708209"/>
          </a:xfrm>
        </p:grpSpPr>
        <p:cxnSp>
          <p:nvCxnSpPr>
            <p:cNvPr id="21" name="꺾인 연결선[E] 20"/>
            <p:cNvCxnSpPr/>
            <p:nvPr/>
          </p:nvCxnSpPr>
          <p:spPr>
            <a:xfrm>
              <a:off x="5067417" y="2089681"/>
              <a:ext cx="12700" cy="708209"/>
            </a:xfrm>
            <a:prstGeom prst="bentConnector3">
              <a:avLst>
                <a:gd name="adj1" fmla="val 296470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텍스트 상자 28"/>
            <p:cNvSpPr txBox="1"/>
            <p:nvPr/>
          </p:nvSpPr>
          <p:spPr>
            <a:xfrm>
              <a:off x="5436088" y="2305285"/>
              <a:ext cx="11648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async_execute</a:t>
              </a:r>
              <a:endParaRPr kumimoji="1"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5041039" y="3228196"/>
            <a:ext cx="3272118" cy="276999"/>
            <a:chOff x="1741394" y="1403883"/>
            <a:chExt cx="3272118" cy="276999"/>
          </a:xfrm>
        </p:grpSpPr>
        <p:cxnSp>
          <p:nvCxnSpPr>
            <p:cNvPr id="32" name="직선 화살표 연결선 31"/>
            <p:cNvCxnSpPr/>
            <p:nvPr/>
          </p:nvCxnSpPr>
          <p:spPr>
            <a:xfrm>
              <a:off x="1741394" y="1680882"/>
              <a:ext cx="327211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텍스트 상자 32"/>
            <p:cNvSpPr txBox="1"/>
            <p:nvPr/>
          </p:nvSpPr>
          <p:spPr>
            <a:xfrm>
              <a:off x="2487668" y="1403883"/>
              <a:ext cx="18341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/>
                <a:t>Sidekiq</a:t>
              </a:r>
              <a:r>
                <a:rPr lang="en-US" altLang="ko-KR" sz="1200" b="1" dirty="0"/>
                <a:t>::</a:t>
              </a:r>
              <a:r>
                <a:rPr lang="en-US" altLang="ko-KR" sz="1200" dirty="0" err="1"/>
                <a:t>Client.</a:t>
              </a:r>
              <a:r>
                <a:rPr lang="en-US" altLang="ko-KR" sz="1200" b="1" dirty="0" err="1"/>
                <a:t>enqueue</a:t>
              </a:r>
              <a:endParaRPr kumimoji="1"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3684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Job Duration </a:t>
            </a:r>
            <a:r>
              <a:rPr kumimoji="1" lang="mr-IN" altLang="ko-KR" dirty="0" smtClean="0"/>
              <a:t>–</a:t>
            </a:r>
            <a:r>
              <a:rPr kumimoji="1" lang="en-US" altLang="ko-KR" dirty="0" smtClean="0"/>
              <a:t> Calculating</a:t>
            </a:r>
            <a:endParaRPr kumimoji="1"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1986851" y="1972470"/>
            <a:ext cx="2830374" cy="1256698"/>
            <a:chOff x="2103493" y="1972470"/>
            <a:chExt cx="2830374" cy="1256698"/>
          </a:xfrm>
        </p:grpSpPr>
        <p:sp>
          <p:nvSpPr>
            <p:cNvPr id="5" name="직사각형 4"/>
            <p:cNvSpPr/>
            <p:nvPr/>
          </p:nvSpPr>
          <p:spPr>
            <a:xfrm>
              <a:off x="3323891" y="2002970"/>
              <a:ext cx="753433" cy="216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" name="텍스트 상자 7"/>
            <p:cNvSpPr txBox="1"/>
            <p:nvPr/>
          </p:nvSpPr>
          <p:spPr>
            <a:xfrm>
              <a:off x="2119324" y="1972470"/>
              <a:ext cx="5822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 smtClean="0"/>
                <a:t>Job A</a:t>
              </a:r>
              <a:endParaRPr kumimoji="1" lang="ko-KR" altLang="en-US" sz="1200" dirty="0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3012668" y="2329853"/>
              <a:ext cx="753433" cy="21600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4180434" y="2656736"/>
              <a:ext cx="753433" cy="2160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4467745" y="2983619"/>
              <a:ext cx="314117" cy="2160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7" name="텍스트 상자 36"/>
            <p:cNvSpPr txBox="1"/>
            <p:nvPr/>
          </p:nvSpPr>
          <p:spPr>
            <a:xfrm>
              <a:off x="2119324" y="2299353"/>
              <a:ext cx="5709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smtClean="0"/>
                <a:t>Job B</a:t>
              </a:r>
              <a:endParaRPr kumimoji="1" lang="ko-KR" altLang="en-US" sz="1200" dirty="0"/>
            </a:p>
          </p:txBody>
        </p:sp>
        <p:sp>
          <p:nvSpPr>
            <p:cNvPr id="38" name="텍스트 상자 37"/>
            <p:cNvSpPr txBox="1"/>
            <p:nvPr/>
          </p:nvSpPr>
          <p:spPr>
            <a:xfrm>
              <a:off x="2118904" y="2626236"/>
              <a:ext cx="5790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 smtClean="0"/>
                <a:t>Job C</a:t>
              </a:r>
              <a:endParaRPr kumimoji="1" lang="ko-KR" altLang="en-US" sz="1200" dirty="0"/>
            </a:p>
          </p:txBody>
        </p:sp>
        <p:sp>
          <p:nvSpPr>
            <p:cNvPr id="39" name="텍스트 상자 38"/>
            <p:cNvSpPr txBox="1"/>
            <p:nvPr/>
          </p:nvSpPr>
          <p:spPr>
            <a:xfrm>
              <a:off x="2103493" y="2952169"/>
              <a:ext cx="59182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 smtClean="0"/>
                <a:t>Job D</a:t>
              </a:r>
              <a:endParaRPr kumimoji="1" lang="ko-KR" altLang="en-US" sz="1200" dirty="0"/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7214936" y="1972470"/>
            <a:ext cx="2830374" cy="1268863"/>
            <a:chOff x="7214936" y="1972470"/>
            <a:chExt cx="2830374" cy="1268863"/>
          </a:xfrm>
        </p:grpSpPr>
        <p:grpSp>
          <p:nvGrpSpPr>
            <p:cNvPr id="12" name="그룹 11"/>
            <p:cNvGrpSpPr/>
            <p:nvPr/>
          </p:nvGrpSpPr>
          <p:grpSpPr>
            <a:xfrm>
              <a:off x="7214936" y="2303091"/>
              <a:ext cx="1958000" cy="276999"/>
              <a:chOff x="7230767" y="2016719"/>
              <a:chExt cx="1958000" cy="276999"/>
            </a:xfrm>
          </p:grpSpPr>
          <p:sp>
            <p:nvSpPr>
              <p:cNvPr id="41" name="직사각형 40"/>
              <p:cNvSpPr/>
              <p:nvPr/>
            </p:nvSpPr>
            <p:spPr>
              <a:xfrm>
                <a:off x="8435334" y="2047219"/>
                <a:ext cx="753433" cy="21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2" name="텍스트 상자 41"/>
              <p:cNvSpPr txBox="1"/>
              <p:nvPr/>
            </p:nvSpPr>
            <p:spPr>
              <a:xfrm>
                <a:off x="7230767" y="2016719"/>
                <a:ext cx="58221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A</a:t>
                </a:r>
                <a:endParaRPr kumimoji="1" lang="ko-KR" altLang="en-US" sz="1200" dirty="0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>
              <a:off x="7230767" y="1972470"/>
              <a:ext cx="1646777" cy="276999"/>
              <a:chOff x="7230767" y="2343602"/>
              <a:chExt cx="1646777" cy="276999"/>
            </a:xfrm>
          </p:grpSpPr>
          <p:sp>
            <p:nvSpPr>
              <p:cNvPr id="43" name="직사각형 42"/>
              <p:cNvSpPr/>
              <p:nvPr/>
            </p:nvSpPr>
            <p:spPr>
              <a:xfrm>
                <a:off x="8124111" y="2374102"/>
                <a:ext cx="753433" cy="216000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6" name="텍스트 상자 45"/>
              <p:cNvSpPr txBox="1"/>
              <p:nvPr/>
            </p:nvSpPr>
            <p:spPr>
              <a:xfrm>
                <a:off x="7230767" y="2343602"/>
                <a:ext cx="57099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smtClean="0"/>
                  <a:t>Job B</a:t>
                </a:r>
                <a:endParaRPr kumimoji="1" lang="ko-KR" altLang="en-US" sz="1200" dirty="0"/>
              </a:p>
            </p:txBody>
          </p:sp>
        </p:grpSp>
        <p:grpSp>
          <p:nvGrpSpPr>
            <p:cNvPr id="14" name="그룹 13"/>
            <p:cNvGrpSpPr/>
            <p:nvPr/>
          </p:nvGrpSpPr>
          <p:grpSpPr>
            <a:xfrm>
              <a:off x="7230347" y="2633712"/>
              <a:ext cx="2814963" cy="276999"/>
              <a:chOff x="7230347" y="2670485"/>
              <a:chExt cx="2814963" cy="276999"/>
            </a:xfrm>
          </p:grpSpPr>
          <p:sp>
            <p:nvSpPr>
              <p:cNvPr id="44" name="직사각형 43"/>
              <p:cNvSpPr/>
              <p:nvPr/>
            </p:nvSpPr>
            <p:spPr>
              <a:xfrm>
                <a:off x="9291877" y="2700985"/>
                <a:ext cx="753433" cy="21600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7" name="텍스트 상자 46"/>
              <p:cNvSpPr txBox="1"/>
              <p:nvPr/>
            </p:nvSpPr>
            <p:spPr>
              <a:xfrm>
                <a:off x="7230347" y="2670485"/>
                <a:ext cx="57900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C</a:t>
                </a:r>
                <a:endParaRPr kumimoji="1" lang="ko-KR" altLang="en-US" sz="1200" dirty="0"/>
              </a:p>
            </p:txBody>
          </p:sp>
        </p:grpSp>
        <p:grpSp>
          <p:nvGrpSpPr>
            <p:cNvPr id="15" name="그룹 14"/>
            <p:cNvGrpSpPr/>
            <p:nvPr/>
          </p:nvGrpSpPr>
          <p:grpSpPr>
            <a:xfrm>
              <a:off x="7214936" y="2964334"/>
              <a:ext cx="2678369" cy="276999"/>
              <a:chOff x="7214936" y="2996418"/>
              <a:chExt cx="2678369" cy="276999"/>
            </a:xfrm>
          </p:grpSpPr>
          <p:sp>
            <p:nvSpPr>
              <p:cNvPr id="45" name="직사각형 44"/>
              <p:cNvSpPr/>
              <p:nvPr/>
            </p:nvSpPr>
            <p:spPr>
              <a:xfrm>
                <a:off x="9579188" y="3027868"/>
                <a:ext cx="314117" cy="216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48" name="텍스트 상자 47"/>
              <p:cNvSpPr txBox="1"/>
              <p:nvPr/>
            </p:nvSpPr>
            <p:spPr>
              <a:xfrm>
                <a:off x="7214936" y="2996418"/>
                <a:ext cx="59182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ko-KR" sz="1200" dirty="0" smtClean="0"/>
                  <a:t>Job D</a:t>
                </a:r>
                <a:endParaRPr kumimoji="1" lang="ko-KR" altLang="en-US" sz="1200" dirty="0"/>
              </a:p>
            </p:txBody>
          </p:sp>
        </p:grpSp>
      </p:grpSp>
      <p:cxnSp>
        <p:nvCxnSpPr>
          <p:cNvPr id="10" name="직선 화살표 연결선 9"/>
          <p:cNvCxnSpPr/>
          <p:nvPr/>
        </p:nvCxnSpPr>
        <p:spPr>
          <a:xfrm>
            <a:off x="5266404" y="2590102"/>
            <a:ext cx="132384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상자 10"/>
          <p:cNvSpPr txBox="1"/>
          <p:nvPr/>
        </p:nvSpPr>
        <p:spPr>
          <a:xfrm>
            <a:off x="5201590" y="2235602"/>
            <a:ext cx="14534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 smtClean="0"/>
              <a:t>Sort </a:t>
            </a:r>
            <a:r>
              <a:rPr kumimoji="1" lang="en-US" altLang="ko-KR" sz="1200" smtClean="0"/>
              <a:t>by Started At</a:t>
            </a:r>
            <a:endParaRPr kumimoji="1" lang="ko-KR" altLang="en-US" sz="1200" dirty="0"/>
          </a:p>
        </p:txBody>
      </p:sp>
      <p:cxnSp>
        <p:nvCxnSpPr>
          <p:cNvPr id="65" name="직선 화살표 연결선 64"/>
          <p:cNvCxnSpPr/>
          <p:nvPr/>
        </p:nvCxnSpPr>
        <p:spPr>
          <a:xfrm>
            <a:off x="8787171" y="3734413"/>
            <a:ext cx="7105" cy="5447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텍스트 상자 66"/>
          <p:cNvSpPr txBox="1"/>
          <p:nvPr/>
        </p:nvSpPr>
        <p:spPr>
          <a:xfrm>
            <a:off x="8880541" y="3868280"/>
            <a:ext cx="21364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 smtClean="0"/>
              <a:t>Merge Overlapped Intervals</a:t>
            </a:r>
            <a:endParaRPr kumimoji="1" lang="ko-KR" altLang="en-US" sz="1200" dirty="0"/>
          </a:p>
        </p:txBody>
      </p:sp>
      <p:grpSp>
        <p:nvGrpSpPr>
          <p:cNvPr id="70" name="그룹 69"/>
          <p:cNvGrpSpPr/>
          <p:nvPr/>
        </p:nvGrpSpPr>
        <p:grpSpPr>
          <a:xfrm>
            <a:off x="7245758" y="4884109"/>
            <a:ext cx="2814963" cy="572481"/>
            <a:chOff x="7245758" y="4707647"/>
            <a:chExt cx="2814963" cy="572481"/>
          </a:xfrm>
        </p:grpSpPr>
        <p:grpSp>
          <p:nvGrpSpPr>
            <p:cNvPr id="69" name="그룹 68"/>
            <p:cNvGrpSpPr/>
            <p:nvPr/>
          </p:nvGrpSpPr>
          <p:grpSpPr>
            <a:xfrm>
              <a:off x="7246178" y="4707647"/>
              <a:ext cx="1942169" cy="276999"/>
              <a:chOff x="7246178" y="4707647"/>
              <a:chExt cx="1942169" cy="276999"/>
            </a:xfrm>
          </p:grpSpPr>
          <p:grpSp>
            <p:nvGrpSpPr>
              <p:cNvPr id="54" name="그룹 53"/>
              <p:cNvGrpSpPr/>
              <p:nvPr/>
            </p:nvGrpSpPr>
            <p:grpSpPr>
              <a:xfrm>
                <a:off x="7246178" y="4707647"/>
                <a:ext cx="1646777" cy="276999"/>
                <a:chOff x="7230767" y="2343602"/>
                <a:chExt cx="1646777" cy="276999"/>
              </a:xfrm>
            </p:grpSpPr>
            <p:sp>
              <p:nvSpPr>
                <p:cNvPr id="61" name="직사각형 60"/>
                <p:cNvSpPr/>
                <p:nvPr/>
              </p:nvSpPr>
              <p:spPr>
                <a:xfrm>
                  <a:off x="8124111" y="2375543"/>
                  <a:ext cx="753433" cy="216000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62" name="텍스트 상자 61"/>
                <p:cNvSpPr txBox="1"/>
                <p:nvPr/>
              </p:nvSpPr>
              <p:spPr>
                <a:xfrm>
                  <a:off x="7230767" y="2343602"/>
                  <a:ext cx="88838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B + A</a:t>
                  </a:r>
                  <a:endParaRPr kumimoji="1" lang="ko-KR" altLang="en-US" sz="1200" dirty="0"/>
                </a:p>
              </p:txBody>
            </p:sp>
          </p:grpSp>
          <p:sp>
            <p:nvSpPr>
              <p:cNvPr id="63" name="직사각형 62"/>
              <p:cNvSpPr/>
              <p:nvPr/>
            </p:nvSpPr>
            <p:spPr>
              <a:xfrm>
                <a:off x="8434914" y="4739588"/>
                <a:ext cx="753433" cy="216000"/>
              </a:xfrm>
              <a:prstGeom prst="rect">
                <a:avLst/>
              </a:prstGeom>
              <a:solidFill>
                <a:schemeClr val="bg1">
                  <a:lumMod val="85000"/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  <p:grpSp>
          <p:nvGrpSpPr>
            <p:cNvPr id="68" name="그룹 67"/>
            <p:cNvGrpSpPr/>
            <p:nvPr/>
          </p:nvGrpSpPr>
          <p:grpSpPr>
            <a:xfrm>
              <a:off x="7245758" y="5003129"/>
              <a:ext cx="2814963" cy="276999"/>
              <a:chOff x="7245758" y="5368889"/>
              <a:chExt cx="2814963" cy="276999"/>
            </a:xfrm>
          </p:grpSpPr>
          <p:grpSp>
            <p:nvGrpSpPr>
              <p:cNvPr id="55" name="그룹 54"/>
              <p:cNvGrpSpPr/>
              <p:nvPr/>
            </p:nvGrpSpPr>
            <p:grpSpPr>
              <a:xfrm>
                <a:off x="7245758" y="5368889"/>
                <a:ext cx="2814963" cy="276999"/>
                <a:chOff x="7230347" y="2670485"/>
                <a:chExt cx="2814963" cy="276999"/>
              </a:xfrm>
            </p:grpSpPr>
            <p:sp>
              <p:nvSpPr>
                <p:cNvPr id="59" name="직사각형 58"/>
                <p:cNvSpPr/>
                <p:nvPr/>
              </p:nvSpPr>
              <p:spPr>
                <a:xfrm>
                  <a:off x="9291877" y="2700985"/>
                  <a:ext cx="753433" cy="216000"/>
                </a:xfrm>
                <a:prstGeom prst="rect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ko-KR" altLang="en-US"/>
                </a:p>
              </p:txBody>
            </p:sp>
            <p:sp>
              <p:nvSpPr>
                <p:cNvPr id="60" name="텍스트 상자 59"/>
                <p:cNvSpPr txBox="1"/>
                <p:nvPr/>
              </p:nvSpPr>
              <p:spPr>
                <a:xfrm>
                  <a:off x="7230347" y="2670485"/>
                  <a:ext cx="906017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ko-KR" sz="1200" dirty="0" smtClean="0"/>
                    <a:t>Job C + D</a:t>
                  </a:r>
                  <a:endParaRPr kumimoji="1" lang="ko-KR" altLang="en-US" sz="1200" dirty="0"/>
                </a:p>
              </p:txBody>
            </p:sp>
          </p:grpSp>
          <p:sp>
            <p:nvSpPr>
              <p:cNvPr id="57" name="직사각형 56"/>
              <p:cNvSpPr/>
              <p:nvPr/>
            </p:nvSpPr>
            <p:spPr>
              <a:xfrm>
                <a:off x="9594599" y="5401777"/>
                <a:ext cx="314117" cy="21600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</p:grpSp>
      </p:grpSp>
      <p:cxnSp>
        <p:nvCxnSpPr>
          <p:cNvPr id="71" name="직선 화살표 연결선 70"/>
          <p:cNvCxnSpPr/>
          <p:nvPr/>
        </p:nvCxnSpPr>
        <p:spPr>
          <a:xfrm flipH="1" flipV="1">
            <a:off x="6443930" y="5161107"/>
            <a:ext cx="526731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텍스트 상자 72"/>
          <p:cNvSpPr txBox="1"/>
          <p:nvPr/>
        </p:nvSpPr>
        <p:spPr>
          <a:xfrm>
            <a:off x="541577" y="4894272"/>
            <a:ext cx="561301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ko-KR" sz="1200" dirty="0" smtClean="0"/>
              <a:t>( Job B + A ).last </a:t>
            </a:r>
            <a:r>
              <a:rPr kumimoji="1" lang="mr-IN" altLang="ko-KR" sz="1200" dirty="0" smtClean="0"/>
              <a:t>–</a:t>
            </a:r>
            <a:r>
              <a:rPr kumimoji="1" lang="en-US" altLang="ko-KR" sz="1200" dirty="0" smtClean="0"/>
              <a:t> ( Job B + A).first </a:t>
            </a:r>
            <a:r>
              <a:rPr kumimoji="1" lang="en-US" altLang="ko-KR" sz="2800" b="1" dirty="0" smtClean="0"/>
              <a:t>+</a:t>
            </a:r>
            <a:r>
              <a:rPr kumimoji="1" lang="en-US" altLang="ko-KR" sz="1200" dirty="0" smtClean="0"/>
              <a:t> ( Job C + D).last </a:t>
            </a:r>
            <a:r>
              <a:rPr kumimoji="1" lang="mr-IN" altLang="ko-KR" sz="1200" dirty="0" smtClean="0"/>
              <a:t>–</a:t>
            </a:r>
            <a:r>
              <a:rPr kumimoji="1" lang="en-US" altLang="ko-KR" sz="1200" dirty="0" smtClean="0"/>
              <a:t> ( Job C + D).first </a:t>
            </a:r>
            <a:endParaRPr kumimoji="1"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952096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Job Duration </a:t>
            </a:r>
            <a:r>
              <a:rPr kumimoji="1" lang="mr-IN" altLang="ko-KR" dirty="0" smtClean="0"/>
              <a:t>–</a:t>
            </a:r>
            <a:r>
              <a:rPr kumimoji="1" lang="en-US" altLang="ko-KR" dirty="0" smtClean="0"/>
              <a:t> Merging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0163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51543</TotalTime>
  <Words>757</Words>
  <Application>Microsoft Macintosh PowerPoint</Application>
  <PresentationFormat>와이드스크린</PresentationFormat>
  <Paragraphs>243</Paragraphs>
  <Slides>26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맑은 고딕</vt:lpstr>
      <vt:lpstr>Mangal</vt:lpstr>
      <vt:lpstr>Wingdings</vt:lpstr>
      <vt:lpstr>Arial</vt:lpstr>
      <vt:lpstr>Office 테마</vt:lpstr>
      <vt:lpstr>Teamcode Architecture</vt:lpstr>
      <vt:lpstr>Dockerizing</vt:lpstr>
      <vt:lpstr>Dockerizing</vt:lpstr>
      <vt:lpstr>로그인 흐름</vt:lpstr>
      <vt:lpstr>PowerPoint 프레젠테이션</vt:lpstr>
      <vt:lpstr>Directory Structure</vt:lpstr>
      <vt:lpstr>PowerPoint 프레젠테이션</vt:lpstr>
      <vt:lpstr>Job Duration – Calculating</vt:lpstr>
      <vt:lpstr>Job Duration – Merging</vt:lpstr>
      <vt:lpstr>PowerPoint 프레젠테이션</vt:lpstr>
      <vt:lpstr>Job Duration – Check Overlapping</vt:lpstr>
      <vt:lpstr>?????? 삭제 요망</vt:lpstr>
      <vt:lpstr>State Machine</vt:lpstr>
      <vt:lpstr>Cancelling a Pipeline or Jobs</vt:lpstr>
      <vt:lpstr>비동기로 처리하는 이유</vt:lpstr>
      <vt:lpstr>PowerPoint 프레젠테이션</vt:lpstr>
      <vt:lpstr>빌드 로그 처리</vt:lpstr>
      <vt:lpstr>Incremental build trace update </vt:lpstr>
      <vt:lpstr>PowerPoint 프레젠테이션</vt:lpstr>
      <vt:lpstr>PowerPoint 프레젠테이션</vt:lpstr>
      <vt:lpstr>Docker Build</vt:lpstr>
      <vt:lpstr>PowerPoint 프레젠테이션</vt:lpstr>
      <vt:lpstr>PowerPoint 프레젠테이션</vt:lpstr>
      <vt:lpstr>PowerPoint 프레젠테이션</vt:lpstr>
      <vt:lpstr>PowerPoint 프레젠테이션</vt:lpstr>
      <vt:lpstr>Docker Container 연동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Teamcode Architecture</dc:title>
  <dc:creator>박영일</dc:creator>
  <cp:lastModifiedBy>박영일</cp:lastModifiedBy>
  <cp:revision>243</cp:revision>
  <dcterms:created xsi:type="dcterms:W3CDTF">2017-03-23T22:37:14Z</dcterms:created>
  <dcterms:modified xsi:type="dcterms:W3CDTF">2017-06-25T13:19:16Z</dcterms:modified>
</cp:coreProperties>
</file>

<file path=docProps/thumbnail.jpeg>
</file>